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01" r:id="rId4"/>
  </p:sldMasterIdLst>
  <p:notesMasterIdLst>
    <p:notesMasterId r:id="rId12"/>
  </p:notesMasterIdLst>
  <p:handoutMasterIdLst>
    <p:handoutMasterId r:id="rId13"/>
  </p:handoutMasterIdLst>
  <p:sldIdLst>
    <p:sldId id="2076" r:id="rId5"/>
    <p:sldId id="2077" r:id="rId6"/>
    <p:sldId id="2078" r:id="rId7"/>
    <p:sldId id="2080" r:id="rId8"/>
    <p:sldId id="2081" r:id="rId9"/>
    <p:sldId id="2082" r:id="rId10"/>
    <p:sldId id="2079" r:id="rId1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Template Slides" id="{FCEEC221-C298-3A4C-BBD1-3B6E6741F22D}">
          <p14:sldIdLst>
            <p14:sldId id="2076"/>
            <p14:sldId id="2077"/>
            <p14:sldId id="2078"/>
            <p14:sldId id="2080"/>
            <p14:sldId id="2081"/>
            <p14:sldId id="2082"/>
            <p14:sldId id="207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lbach, Chris (Cognizant)" initials="AC(" lastIdx="3" clrIdx="0">
    <p:extLst>
      <p:ext uri="{19B8F6BF-5375-455C-9EA6-DF929625EA0E}">
        <p15:presenceInfo xmlns:p15="http://schemas.microsoft.com/office/powerpoint/2012/main" userId="S-1-5-21-1178368992-402679808-390482200-2418934" providerId="AD"/>
      </p:ext>
    </p:extLst>
  </p:cmAuthor>
  <p:cmAuthor id="2" name="Holsinger, Sophie (Contractor)" initials="HS(" lastIdx="2" clrIdx="1">
    <p:extLst>
      <p:ext uri="{19B8F6BF-5375-455C-9EA6-DF929625EA0E}">
        <p15:presenceInfo xmlns:p15="http://schemas.microsoft.com/office/powerpoint/2012/main" userId="S::745207@cognizant.com::be76981d-d1d7-4226-a9d6-fb7fa2b102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28AD"/>
    <a:srgbClr val="5BBBFF"/>
    <a:srgbClr val="BDE4FF"/>
    <a:srgbClr val="9DD6FF"/>
    <a:srgbClr val="0A0C40"/>
    <a:srgbClr val="D9D9D9"/>
    <a:srgbClr val="000063"/>
    <a:srgbClr val="00075F"/>
    <a:srgbClr val="328DFF"/>
    <a:srgbClr val="0006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89" autoAdjust="0"/>
    <p:restoredTop sz="96879" autoAdjust="0"/>
  </p:normalViewPr>
  <p:slideViewPr>
    <p:cSldViewPr snapToGrid="0">
      <p:cViewPr varScale="1">
        <p:scale>
          <a:sx n="216" d="100"/>
          <a:sy n="216" d="100"/>
        </p:scale>
        <p:origin x="804" y="174"/>
      </p:cViewPr>
      <p:guideLst/>
    </p:cSldViewPr>
  </p:slideViewPr>
  <p:outlineViewPr>
    <p:cViewPr>
      <p:scale>
        <a:sx n="33" d="100"/>
        <a:sy n="33" d="100"/>
      </p:scale>
      <p:origin x="0" y="-1129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3" d="100"/>
          <a:sy n="53" d="100"/>
        </p:scale>
        <p:origin x="284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 Regula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5504ED-601C-9F41-A2BB-A84CD9D575D8}" type="datetimeFigureOut">
              <a:rPr lang="en-US" smtClean="0">
                <a:latin typeface="Arial Regular"/>
              </a:rPr>
              <a:t>6/25/2021</a:t>
            </a:fld>
            <a:endParaRPr lang="en-US" dirty="0">
              <a:latin typeface="Arial Regula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 Regul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185347-B0FD-EF4B-941B-A92CF753AB4E}" type="slidenum">
              <a:rPr lang="en-US" smtClean="0">
                <a:latin typeface="Arial Regular"/>
              </a:rPr>
              <a:t>‹#›</a:t>
            </a:fld>
            <a:endParaRPr lang="en-US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816834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4499A69-9E3B-7C4C-9E3F-523F007A72CB}" type="datetimeFigureOut">
              <a:rPr lang="en-US" smtClean="0"/>
              <a:pPr/>
              <a:t>6/25/2021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B02D6E04-3A2F-4B48-A297-666578EDF1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9140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t Title No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animal&#10;&#10;Description automatically generated">
            <a:extLst>
              <a:ext uri="{FF2B5EF4-FFF2-40B4-BE49-F238E27FC236}">
                <a16:creationId xmlns:a16="http://schemas.microsoft.com/office/drawing/2014/main" id="{760CAE04-42F6-C14D-AB3C-36D5B9FC9F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396"/>
            <a:ext cx="9144000" cy="51462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38E5F3-76E5-C042-960D-4D3913A473A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59000">
                <a:schemeClr val="accent1">
                  <a:alpha val="96000"/>
                </a:schemeClr>
              </a:gs>
              <a:gs pos="25000">
                <a:schemeClr val="accent3">
                  <a:alpha val="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31B7D22-96C5-D744-AB8D-7183965D3C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2897" y="1959350"/>
            <a:ext cx="8145375" cy="498598"/>
          </a:xfrm>
        </p:spPr>
        <p:txBody>
          <a:bodyPr wrap="square" anchor="ctr" anchorCtr="0">
            <a:spAutoFit/>
          </a:bodyPr>
          <a:lstStyle>
            <a:lvl1pPr algn="l"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B22C6B8-2F6B-8947-A2A3-ED9E370F7326}"/>
              </a:ext>
            </a:extLst>
          </p:cNvPr>
          <p:cNvCxnSpPr>
            <a:cxnSpLocks/>
          </p:cNvCxnSpPr>
          <p:nvPr/>
        </p:nvCxnSpPr>
        <p:spPr bwMode="white">
          <a:xfrm flipH="1">
            <a:off x="392897" y="2737095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939A0796-1F5C-6743-A1D0-11A18609B2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2897" y="3016243"/>
            <a:ext cx="8145374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22" name="Google Shape;12;p1">
            <a:extLst>
              <a:ext uri="{FF2B5EF4-FFF2-40B4-BE49-F238E27FC236}">
                <a16:creationId xmlns:a16="http://schemas.microsoft.com/office/drawing/2014/main" id="{440CC68A-242A-C04A-91BE-1B071E76CF7B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399854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9" name="Picture 1" descr="image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2" y="419652"/>
            <a:ext cx="4435972" cy="560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9238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B04ED9-CA93-3142-B4EC-8ED6F34D15E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" y="0"/>
            <a:ext cx="9143716" cy="51435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3D68EAA-2800-2247-8628-ED1190D000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21799" y="1709543"/>
            <a:ext cx="6731000" cy="1218795"/>
          </a:xfrm>
        </p:spPr>
        <p:txBody>
          <a:bodyPr wrap="square" anchor="t" anchorCtr="0">
            <a:spAutoFit/>
          </a:bodyPr>
          <a:lstStyle>
            <a:lvl1pPr algn="l">
              <a:defRPr sz="4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5D67C1-E5E2-DA4B-B9CA-F4770AE7E188}"/>
              </a:ext>
            </a:extLst>
          </p:cNvPr>
          <p:cNvCxnSpPr>
            <a:cxnSpLocks/>
          </p:cNvCxnSpPr>
          <p:nvPr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B70743-5F5D-8242-9DEE-0023FCB4BEB9}"/>
              </a:ext>
            </a:extLst>
          </p:cNvPr>
          <p:cNvCxnSpPr>
            <a:cxnSpLocks/>
          </p:cNvCxnSpPr>
          <p:nvPr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" descr="image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165" y="4759087"/>
            <a:ext cx="1527330" cy="192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9172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animal, bed, computer, sitting&#10;&#10;Description automatically generated">
            <a:extLst>
              <a:ext uri="{FF2B5EF4-FFF2-40B4-BE49-F238E27FC236}">
                <a16:creationId xmlns:a16="http://schemas.microsoft.com/office/drawing/2014/main" id="{A1136187-A332-734A-993D-A693410B0D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0A0C40"/>
          </a:solidFill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AAFF55D-6D18-1F44-A693-04D09308D0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21799" y="1709543"/>
            <a:ext cx="6731000" cy="1218795"/>
          </a:xfrm>
        </p:spPr>
        <p:txBody>
          <a:bodyPr wrap="square" anchor="t" anchorCtr="0">
            <a:spAutoFit/>
          </a:bodyPr>
          <a:lstStyle>
            <a:lvl1pPr algn="l">
              <a:defRPr sz="4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7C825B-B4FF-FF40-84F6-962714FC3A43}"/>
              </a:ext>
            </a:extLst>
          </p:cNvPr>
          <p:cNvCxnSpPr>
            <a:cxnSpLocks/>
          </p:cNvCxnSpPr>
          <p:nvPr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57DEA6C-B3A9-2342-B96D-B8A48AEC00EC}"/>
              </a:ext>
            </a:extLst>
          </p:cNvPr>
          <p:cNvCxnSpPr>
            <a:cxnSpLocks/>
          </p:cNvCxnSpPr>
          <p:nvPr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" descr="image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165" y="4743450"/>
            <a:ext cx="1527330" cy="192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6702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580102-CAD4-A748-BD95-3E5812A2AD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928" y="-3"/>
            <a:ext cx="9142072" cy="514350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210EB9E-64BF-9644-B205-F00F04A6F5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21799" y="1709543"/>
            <a:ext cx="6731000" cy="1218795"/>
          </a:xfrm>
        </p:spPr>
        <p:txBody>
          <a:bodyPr wrap="square" anchor="t" anchorCtr="0">
            <a:spAutoFit/>
          </a:bodyPr>
          <a:lstStyle>
            <a:lvl1pPr algn="l">
              <a:defRPr sz="4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0DD0DB-372F-554C-AC14-50A4A4866945}"/>
              </a:ext>
            </a:extLst>
          </p:cNvPr>
          <p:cNvCxnSpPr>
            <a:cxnSpLocks/>
          </p:cNvCxnSpPr>
          <p:nvPr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87DAB3-49A2-9848-B9BD-23E5BF5DE2B4}"/>
              </a:ext>
            </a:extLst>
          </p:cNvPr>
          <p:cNvCxnSpPr>
            <a:cxnSpLocks/>
          </p:cNvCxnSpPr>
          <p:nvPr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" descr="image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532" y="4743450"/>
            <a:ext cx="1527330" cy="192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28550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10EB9E-64BF-9644-B205-F00F04A6F5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71538" y="1719207"/>
            <a:ext cx="7286576" cy="911147"/>
          </a:xfrm>
        </p:spPr>
        <p:txBody>
          <a:bodyPr wrap="square" anchor="ctr" anchorCtr="0">
            <a:spAutoFit/>
          </a:bodyPr>
          <a:lstStyle>
            <a:lvl1pPr algn="l">
              <a:lnSpc>
                <a:spcPct val="110000"/>
              </a:lnSpc>
              <a:defRPr lang="en-US" sz="28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71A731-EF2D-3E4D-A8BE-BB030DEE1FD1}"/>
              </a:ext>
            </a:extLst>
          </p:cNvPr>
          <p:cNvSpPr/>
          <p:nvPr/>
        </p:nvSpPr>
        <p:spPr>
          <a:xfrm>
            <a:off x="382524" y="1138876"/>
            <a:ext cx="8378952" cy="2865749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598E54-38EC-294F-8C60-78A2657ACE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1538" y="2764982"/>
            <a:ext cx="7286576" cy="687055"/>
          </a:xfr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600" kern="12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1600" kern="12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kern="12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60136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_Blue BG">
    <p:bg>
      <p:bgPr>
        <a:gradFill flip="none" rotWithShape="1">
          <a:gsLst>
            <a:gs pos="65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A3ADC0F-2A6D-1D4D-9FFF-853C5C76A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3025060"/>
            <a:ext cx="8207508" cy="3693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A314B20-F29A-994E-87AC-493EFA67ED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468190"/>
            <a:ext cx="8207508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1C36AF9-C75C-DE4A-84C5-590522758F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986399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22DC92-B704-DC40-B83E-0F108277F590}"/>
              </a:ext>
            </a:extLst>
          </p:cNvPr>
          <p:cNvCxnSpPr>
            <a:cxnSpLocks/>
          </p:cNvCxnSpPr>
          <p:nvPr/>
        </p:nvCxnSpPr>
        <p:spPr>
          <a:xfrm>
            <a:off x="391633" y="2863827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11BA00-E5C3-4C40-8EE9-1714B1741F23}"/>
              </a:ext>
            </a:extLst>
          </p:cNvPr>
          <p:cNvCxnSpPr>
            <a:cxnSpLocks/>
          </p:cNvCxnSpPr>
          <p:nvPr/>
        </p:nvCxnSpPr>
        <p:spPr>
          <a:xfrm>
            <a:off x="391633" y="2863827"/>
            <a:ext cx="672084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1" descr="image0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59" y="623321"/>
            <a:ext cx="28670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82191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_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67A106C2-5DC2-334E-AB56-FB6F36683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3025060"/>
            <a:ext cx="8207508" cy="3693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1503A85-6F83-2D40-A4E5-05A8C8458B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468190"/>
            <a:ext cx="8207508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482F6C8-B5FE-B946-AE3E-3127970C0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986399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99C01C9-800E-D84A-9E19-8203BD31C8CB}"/>
              </a:ext>
            </a:extLst>
          </p:cNvPr>
          <p:cNvCxnSpPr>
            <a:cxnSpLocks/>
          </p:cNvCxnSpPr>
          <p:nvPr/>
        </p:nvCxnSpPr>
        <p:spPr>
          <a:xfrm>
            <a:off x="391633" y="2863827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8BF87D2-B4C9-EB43-AFC0-BD2E956BA07A}"/>
              </a:ext>
            </a:extLst>
          </p:cNvPr>
          <p:cNvCxnSpPr>
            <a:cxnSpLocks/>
          </p:cNvCxnSpPr>
          <p:nvPr/>
        </p:nvCxnSpPr>
        <p:spPr>
          <a:xfrm>
            <a:off x="391633" y="2863827"/>
            <a:ext cx="6720840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cid:image003.png@01D63B58.9D1A0FA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33" y="642972"/>
            <a:ext cx="2832444" cy="3161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94994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+ Partner Log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09E2129-9E4C-AD40-AE55-23258A63EB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3025060"/>
            <a:ext cx="8207508" cy="3693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DF77C5E-05E3-594D-801E-13E0896EBF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468190"/>
            <a:ext cx="8207508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BA10DC2-9D91-7C46-B15D-59734EF7B8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986399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7C8C990-A2D0-C44F-BFA7-3C5714F6717A}"/>
              </a:ext>
            </a:extLst>
          </p:cNvPr>
          <p:cNvCxnSpPr>
            <a:cxnSpLocks/>
          </p:cNvCxnSpPr>
          <p:nvPr/>
        </p:nvCxnSpPr>
        <p:spPr>
          <a:xfrm>
            <a:off x="391633" y="2863827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972B6D3-63F9-864C-888A-001661D64DEC}"/>
              </a:ext>
            </a:extLst>
          </p:cNvPr>
          <p:cNvCxnSpPr>
            <a:cxnSpLocks/>
          </p:cNvCxnSpPr>
          <p:nvPr/>
        </p:nvCxnSpPr>
        <p:spPr>
          <a:xfrm>
            <a:off x="391633" y="2863827"/>
            <a:ext cx="6720840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CCE07A90-5BD7-3846-9C94-4AFF05FCDB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06121" y="528996"/>
            <a:ext cx="2777457" cy="614363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algn="ctr">
              <a:defRPr sz="14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Insert Client or Partner Logo Here</a:t>
            </a:r>
          </a:p>
        </p:txBody>
      </p:sp>
      <p:pic>
        <p:nvPicPr>
          <p:cNvPr id="9" name="Picture 8" descr="cid:image003.png@01D63B58.9D1A0FA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33" y="642972"/>
            <a:ext cx="2832444" cy="3161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5047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ch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43B87D-A0F4-A145-BCBE-88325C169FEF}"/>
              </a:ext>
            </a:extLst>
          </p:cNvPr>
          <p:cNvSpPr/>
          <p:nvPr/>
        </p:nvSpPr>
        <p:spPr>
          <a:xfrm>
            <a:off x="0" y="4057650"/>
            <a:ext cx="9144000" cy="108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363CBB-0CE6-524D-A91E-F704F804A7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0"/>
            <a:ext cx="91437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689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c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43B87D-A0F4-A145-BCBE-88325C169FEF}"/>
              </a:ext>
            </a:extLst>
          </p:cNvPr>
          <p:cNvSpPr/>
          <p:nvPr/>
        </p:nvSpPr>
        <p:spPr>
          <a:xfrm>
            <a:off x="0" y="4057650"/>
            <a:ext cx="9144000" cy="108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animal, bed, computer, sitting&#10;&#10;Description automatically generated">
            <a:extLst>
              <a:ext uri="{FF2B5EF4-FFF2-40B4-BE49-F238E27FC236}">
                <a16:creationId xmlns:a16="http://schemas.microsoft.com/office/drawing/2014/main" id="{AFD0E892-AD84-1E4B-88EE-D37B1E173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"/>
            <a:ext cx="9144000" cy="514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961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ch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4672F0-3606-864E-B5C6-3D3E01E37D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28" y="0"/>
            <a:ext cx="91604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496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404F555-4B35-F044-B7D0-D32F73D75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3514F4C-7ADC-DE4D-A9B9-98C517672F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2897" y="1865966"/>
            <a:ext cx="8145375" cy="498598"/>
          </a:xfrm>
        </p:spPr>
        <p:txBody>
          <a:bodyPr wrap="square" anchor="ctr" anchorCtr="0">
            <a:spAutoFit/>
          </a:bodyPr>
          <a:lstStyle>
            <a:lvl1pPr algn="l"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0C92BD9-461C-B44C-A888-2A3974A3395D}"/>
              </a:ext>
            </a:extLst>
          </p:cNvPr>
          <p:cNvCxnSpPr>
            <a:cxnSpLocks/>
          </p:cNvCxnSpPr>
          <p:nvPr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F781DEC4-E189-A448-B280-5E83F508A8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2897" y="2452017"/>
            <a:ext cx="8154802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38C15BCF-A1F0-0A45-A8D2-2FDF940D2F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2897" y="3206949"/>
            <a:ext cx="8145374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7045F57-BF5F-8A4D-9CF9-BF0C987C2CC3}"/>
              </a:ext>
            </a:extLst>
          </p:cNvPr>
          <p:cNvCxnSpPr>
            <a:cxnSpLocks/>
          </p:cNvCxnSpPr>
          <p:nvPr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Google Shape;12;p1">
            <a:extLst>
              <a:ext uri="{FF2B5EF4-FFF2-40B4-BE49-F238E27FC236}">
                <a16:creationId xmlns:a16="http://schemas.microsoft.com/office/drawing/2014/main" id="{93AD7C8F-9026-284B-8E78-BA27B45D728D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399854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2" name="Picture 1" descr="image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2" y="419652"/>
            <a:ext cx="4435972" cy="560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75686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Gradient Background">
    <p:bg>
      <p:bgPr>
        <a:gradFill flip="none" rotWithShape="1">
          <a:gsLst>
            <a:gs pos="65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7655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6016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C19695-391B-DA44-A38A-0745805811B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65000">
                <a:schemeClr val="accent1"/>
              </a:gs>
              <a:gs pos="0">
                <a:schemeClr val="accent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378952" cy="621030"/>
          </a:xfrm>
        </p:spPr>
        <p:txBody>
          <a:bodyPr wrap="none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AEC6B79-D329-DE46-B777-F072288C8C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952" y="1111401"/>
            <a:ext cx="8385048" cy="33192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3464" indent="-283464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400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3pPr>
            <a:lvl4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4pPr>
            <a:lvl5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6pPr>
            <a:lvl7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</p:txBody>
      </p:sp>
      <p:sp>
        <p:nvSpPr>
          <p:cNvPr id="17" name="Google Shape;12;p1">
            <a:extLst>
              <a:ext uri="{FF2B5EF4-FFF2-40B4-BE49-F238E27FC236}">
                <a16:creationId xmlns:a16="http://schemas.microsoft.com/office/drawing/2014/main" id="{D326E30D-DB89-8D40-973E-C05D4B49BD91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660386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9" name="Google Shape;13;p1">
            <a:extLst>
              <a:ext uri="{FF2B5EF4-FFF2-40B4-BE49-F238E27FC236}">
                <a16:creationId xmlns:a16="http://schemas.microsoft.com/office/drawing/2014/main" id="{9581B514-86A4-F04F-9D5A-766872040DA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385100" y="4751792"/>
            <a:ext cx="22860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  <p:pic>
        <p:nvPicPr>
          <p:cNvPr id="8" name="Picture 1" descr="image0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165" y="4743450"/>
            <a:ext cx="1527330" cy="192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854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+ Client 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DF24104C-8FB7-894E-951E-C148D518F3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46707" y="477889"/>
            <a:ext cx="2777457" cy="614363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algn="ctr">
              <a:defRPr sz="14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Insert Client or Partner Logo Here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1A061D7-3647-974E-8D0D-9EF5100DC3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2897" y="1865966"/>
            <a:ext cx="8145375" cy="498598"/>
          </a:xfrm>
        </p:spPr>
        <p:txBody>
          <a:bodyPr wrap="square" anchor="ctr" anchorCtr="0">
            <a:spAutoFit/>
          </a:bodyPr>
          <a:lstStyle>
            <a:lvl1pPr algn="l">
              <a:defRPr sz="36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E3773C-1566-4F4E-B915-8C680FA1C8B1}"/>
              </a:ext>
            </a:extLst>
          </p:cNvPr>
          <p:cNvCxnSpPr>
            <a:cxnSpLocks/>
          </p:cNvCxnSpPr>
          <p:nvPr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72833B4-DF41-8A4B-A9AD-F1E4B85EC9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2897" y="2452017"/>
            <a:ext cx="8154802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accent2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FF35EAF2-3A66-FF40-9839-2AFC9D7BBF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2897" y="3206949"/>
            <a:ext cx="8145374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EF7B4FB-DF40-EB43-8349-5567CCC69D72}"/>
              </a:ext>
            </a:extLst>
          </p:cNvPr>
          <p:cNvCxnSpPr>
            <a:cxnSpLocks/>
          </p:cNvCxnSpPr>
          <p:nvPr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12;p1">
            <a:extLst>
              <a:ext uri="{FF2B5EF4-FFF2-40B4-BE49-F238E27FC236}">
                <a16:creationId xmlns:a16="http://schemas.microsoft.com/office/drawing/2014/main" id="{278167FF-009C-5446-9998-25B1B65D6BB5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399854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0" name="Picture 9" descr="cid:image003.png@01D63B58.9D1A0FA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55" y="649887"/>
            <a:ext cx="2832444" cy="3161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532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 Layout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414004" cy="621030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38DDBF-3A18-FC4C-9433-65FAE52651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1000" y="1093304"/>
            <a:ext cx="8382000" cy="33793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Google Shape;12;p1">
            <a:extLst>
              <a:ext uri="{FF2B5EF4-FFF2-40B4-BE49-F238E27FC236}">
                <a16:creationId xmlns:a16="http://schemas.microsoft.com/office/drawing/2014/main" id="{222D8B4C-0D63-424E-8510-858936FC1629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660386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Google Shape;13;p1">
            <a:extLst>
              <a:ext uri="{FF2B5EF4-FFF2-40B4-BE49-F238E27FC236}">
                <a16:creationId xmlns:a16="http://schemas.microsoft.com/office/drawing/2014/main" id="{B866A17E-7289-AF49-BBE7-90DB0F56E091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385100" y="4751792"/>
            <a:ext cx="22860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4073624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414004" cy="621030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38DDBF-3A18-FC4C-9433-65FAE52651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1000" y="1093304"/>
            <a:ext cx="8417052" cy="3379305"/>
          </a:xfrm>
        </p:spPr>
        <p:txBody>
          <a:bodyPr/>
          <a:lstStyle>
            <a:lvl1pPr marL="119063" marR="0" indent="-119063" algn="l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 marL="117475" marR="0" indent="-119063" algn="l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2pPr>
            <a:lvl3pPr marL="346075" marR="0" indent="-119063" algn="l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3pPr>
            <a:lvl4pPr marL="574675" marR="0" indent="-119063" algn="l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4pPr>
            <a:lvl5pPr marL="803275" marR="0" indent="-119063" algn="l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5pPr>
          </a:lstStyle>
          <a:p>
            <a:pPr marL="803275" marR="0" lvl="4" indent="-119063" algn="l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19063" marR="0" lvl="0" indent="-119063" algn="l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6" name="Google Shape;12;p1">
            <a:extLst>
              <a:ext uri="{FF2B5EF4-FFF2-40B4-BE49-F238E27FC236}">
                <a16:creationId xmlns:a16="http://schemas.microsoft.com/office/drawing/2014/main" id="{222D8B4C-0D63-424E-8510-858936FC1629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660386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Google Shape;13;p1">
            <a:extLst>
              <a:ext uri="{FF2B5EF4-FFF2-40B4-BE49-F238E27FC236}">
                <a16:creationId xmlns:a16="http://schemas.microsoft.com/office/drawing/2014/main" id="{B866A17E-7289-AF49-BBE7-90DB0F56E091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385100" y="4751792"/>
            <a:ext cx="22860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572168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380028" cy="621030"/>
          </a:xfrm>
        </p:spPr>
        <p:txBody>
          <a:bodyPr wrap="square">
            <a:noAutofit/>
          </a:bodyPr>
          <a:lstStyle>
            <a:lvl1pPr>
              <a:defRPr sz="2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7462C10-2E2B-9246-8923-A71FA9D8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48" y="1085850"/>
            <a:ext cx="4026667" cy="33192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Google Shape;12;p1">
            <a:extLst>
              <a:ext uri="{FF2B5EF4-FFF2-40B4-BE49-F238E27FC236}">
                <a16:creationId xmlns:a16="http://schemas.microsoft.com/office/drawing/2014/main" id="{BAF7FD8F-DE53-C14E-B065-6BA7AB02E44F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660386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0" name="Google Shape;13;p1">
            <a:extLst>
              <a:ext uri="{FF2B5EF4-FFF2-40B4-BE49-F238E27FC236}">
                <a16:creationId xmlns:a16="http://schemas.microsoft.com/office/drawing/2014/main" id="{11FF1C8D-0CE7-D649-A0B9-562F1E526D0F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385100" y="4751792"/>
            <a:ext cx="22860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D6FF8B5-3F91-5844-85E0-3887EC487A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53681" y="1085850"/>
            <a:ext cx="4026667" cy="33192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80830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417052" cy="621030"/>
          </a:xfrm>
        </p:spPr>
        <p:txBody>
          <a:bodyPr wrap="square">
            <a:noAutofit/>
          </a:bodyPr>
          <a:lstStyle>
            <a:lvl1pPr>
              <a:defRPr sz="2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5626B74-7C61-A145-BD70-21148590E4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093304"/>
            <a:ext cx="2525358" cy="33192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D149372-F04D-CC48-8B4F-76F0320F3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09321" y="1093304"/>
            <a:ext cx="2525358" cy="33192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548ADF5-6624-B449-B0AB-E8FDF55A3B8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234594" y="1093304"/>
            <a:ext cx="2525358" cy="33192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Google Shape;12;p1">
            <a:extLst>
              <a:ext uri="{FF2B5EF4-FFF2-40B4-BE49-F238E27FC236}">
                <a16:creationId xmlns:a16="http://schemas.microsoft.com/office/drawing/2014/main" id="{27684C86-C582-3241-9949-D8689BF5B3CF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660386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2" name="Google Shape;13;p1">
            <a:extLst>
              <a:ext uri="{FF2B5EF4-FFF2-40B4-BE49-F238E27FC236}">
                <a16:creationId xmlns:a16="http://schemas.microsoft.com/office/drawing/2014/main" id="{FDD1508C-F6B9-6442-9F90-0F6B87851594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385100" y="4751792"/>
            <a:ext cx="22860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261502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Gradient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C19695-391B-DA44-A38A-0745805811B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65000">
                <a:schemeClr val="accent1"/>
              </a:gs>
              <a:gs pos="0">
                <a:schemeClr val="accent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378952" cy="621030"/>
          </a:xfrm>
        </p:spPr>
        <p:txBody>
          <a:bodyPr wrap="square">
            <a:noAutofit/>
          </a:bodyPr>
          <a:lstStyle>
            <a:lvl1pPr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Google Shape;12;p1">
            <a:extLst>
              <a:ext uri="{FF2B5EF4-FFF2-40B4-BE49-F238E27FC236}">
                <a16:creationId xmlns:a16="http://schemas.microsoft.com/office/drawing/2014/main" id="{275C674D-D20A-404C-9018-0EB18C6D1F33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660386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3" name="Google Shape;13;p1">
            <a:extLst>
              <a:ext uri="{FF2B5EF4-FFF2-40B4-BE49-F238E27FC236}">
                <a16:creationId xmlns:a16="http://schemas.microsoft.com/office/drawing/2014/main" id="{51D00D44-2EA9-8244-898C-C79B4FE036C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385100" y="4751792"/>
            <a:ext cx="22860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  <p:pic>
        <p:nvPicPr>
          <p:cNvPr id="8" name="Picture 1" descr="image0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833" y="4737744"/>
            <a:ext cx="1527330" cy="192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648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47BC-C135-4AF9-80CB-7EC49EFA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78952" cy="3046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C3981-E47F-4B94-A56D-1A8F4B3B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048" y="1093304"/>
            <a:ext cx="8378952" cy="337930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Google Shape;12;p1">
            <a:extLst>
              <a:ext uri="{FF2B5EF4-FFF2-40B4-BE49-F238E27FC236}">
                <a16:creationId xmlns:a16="http://schemas.microsoft.com/office/drawing/2014/main" id="{07EDD7C9-AD03-7945-893A-AB218D9F1FCC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660386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</a:p>
        </p:txBody>
      </p:sp>
      <p:sp>
        <p:nvSpPr>
          <p:cNvPr id="13" name="Google Shape;13;p1">
            <a:extLst>
              <a:ext uri="{FF2B5EF4-FFF2-40B4-BE49-F238E27FC236}">
                <a16:creationId xmlns:a16="http://schemas.microsoft.com/office/drawing/2014/main" id="{258498B2-148E-9B49-8EC6-9BB58620A43E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385100" y="4751792"/>
            <a:ext cx="22860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  <p:pic>
        <p:nvPicPr>
          <p:cNvPr id="9" name="Picture 8" descr="cid:image003.png@01D63B58.9D1A0FA0"/>
          <p:cNvPicPr/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823" y="4763866"/>
            <a:ext cx="1526176" cy="1703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4906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1" r:id="rId1"/>
    <p:sldLayoutId id="2147484205" r:id="rId2"/>
    <p:sldLayoutId id="2147484214" r:id="rId3"/>
    <p:sldLayoutId id="2147484207" r:id="rId4"/>
    <p:sldLayoutId id="2147484211" r:id="rId5"/>
    <p:sldLayoutId id="2147484233" r:id="rId6"/>
    <p:sldLayoutId id="2147484212" r:id="rId7"/>
    <p:sldLayoutId id="2147484213" r:id="rId8"/>
    <p:sldLayoutId id="2147484215" r:id="rId9"/>
    <p:sldLayoutId id="2147484216" r:id="rId10"/>
    <p:sldLayoutId id="2147484217" r:id="rId11"/>
    <p:sldLayoutId id="2147484218" r:id="rId12"/>
    <p:sldLayoutId id="2147484232" r:id="rId13"/>
    <p:sldLayoutId id="2147484219" r:id="rId14"/>
    <p:sldLayoutId id="2147484221" r:id="rId15"/>
    <p:sldLayoutId id="2147484220" r:id="rId16"/>
    <p:sldLayoutId id="2147484222" r:id="rId17"/>
    <p:sldLayoutId id="2147484223" r:id="rId18"/>
    <p:sldLayoutId id="2147484224" r:id="rId19"/>
    <p:sldLayoutId id="2147484225" r:id="rId20"/>
    <p:sldLayoutId id="2147484226" r:id="rId21"/>
  </p:sldLayoutIdLst>
  <p:hf hdr="0" dt="0"/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2200" b="1" kern="1200">
          <a:solidFill>
            <a:schemeClr val="accent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378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17475" indent="-117475" algn="l" defTabSz="914378" rtl="0" eaLnBrk="1" latinLnBrk="0" hangingPunct="1">
        <a:lnSpc>
          <a:spcPct val="100000"/>
        </a:lnSpc>
        <a:spcBef>
          <a:spcPts val="600"/>
        </a:spcBef>
        <a:buClrTx/>
        <a:buSzPct val="125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346075" indent="-117475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•"/>
        <a:tabLst/>
        <a:defRPr sz="12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574675" indent="-117475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•"/>
        <a:tabLst/>
        <a:defRPr sz="105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03275" indent="-117475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•"/>
        <a:tabLst/>
        <a:defRPr sz="9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142972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1371566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1600160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1600160" indent="-228594" algn="l" defTabSz="914378" rtl="0" eaLnBrk="1" latinLnBrk="0" hangingPunct="1">
        <a:lnSpc>
          <a:spcPct val="100000"/>
        </a:lnSpc>
        <a:spcBef>
          <a:spcPts val="400"/>
        </a:spcBef>
        <a:buClrTx/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240">
          <p15:clr>
            <a:srgbClr val="F26B43"/>
          </p15:clr>
        </p15:guide>
        <p15:guide id="7" pos="5520">
          <p15:clr>
            <a:srgbClr val="F26B43"/>
          </p15:clr>
        </p15:guide>
        <p15:guide id="8" orient="horz" pos="2988">
          <p15:clr>
            <a:srgbClr val="F26B43"/>
          </p15:clr>
        </p15:guide>
        <p15:guide id="9" orient="horz" pos="5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15672/#/" TargetMode="External"/><Relationship Id="rId3" Type="http://schemas.openxmlformats.org/officeDocument/2006/relationships/hyperlink" Target="https://blog.bi-geek.com/rabbitmq-para-principiantes/" TargetMode="External"/><Relationship Id="rId7" Type="http://schemas.openxmlformats.org/officeDocument/2006/relationships/hyperlink" Target="https://github.com/UltimateSandbox/rabbitmq-tutorials-complete.git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rabbitmq.com/#getstarted" TargetMode="External"/><Relationship Id="rId5" Type="http://schemas.openxmlformats.org/officeDocument/2006/relationships/hyperlink" Target="https://www.cloudamqp.com/blog/when-to-use-rabbitmq-or-apache-kafka.html" TargetMode="External"/><Relationship Id="rId4" Type="http://schemas.openxmlformats.org/officeDocument/2006/relationships/hyperlink" Target="https://www.rabbitmq.com/features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18D5444-0E26-48F1-A843-423FE9799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65" y="532092"/>
            <a:ext cx="5891282" cy="92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C4CB455A-EE1F-4245-ABDD-2CBA0766BE99}"/>
              </a:ext>
            </a:extLst>
          </p:cNvPr>
          <p:cNvSpPr>
            <a:spLocks noGrp="1"/>
          </p:cNvSpPr>
          <p:nvPr/>
        </p:nvSpPr>
        <p:spPr>
          <a:xfrm>
            <a:off x="818865" y="1756552"/>
            <a:ext cx="7060442" cy="3386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17475" indent="-117475" algn="l" defTabSz="914378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46075" indent="-117475" algn="l" defTabSz="914378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74675" indent="-117475" algn="l" defTabSz="914378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•"/>
              <a:tabLst/>
              <a:defRPr sz="1050" kern="12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03275" indent="-117475" algn="l" defTabSz="914378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•"/>
              <a:tabLst/>
              <a:defRPr sz="900" kern="12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142972" indent="-228594" algn="l" defTabSz="914378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371566" indent="-228594" algn="l" defTabSz="914378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00160" indent="-228594" algn="l" defTabSz="914378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90000"/>
              <a:buFont typeface="Courier New" panose="02070309020205020404" pitchFamily="49" charset="0"/>
              <a:buChar char="o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600160" indent="-228594" algn="l" defTabSz="914378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90000"/>
              <a:buFont typeface="Courier New" panose="02070309020205020404" pitchFamily="49" charset="0"/>
              <a:buChar char="o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20000"/>
              </a:lnSpc>
              <a:buNone/>
            </a:pPr>
            <a:r>
              <a:rPr lang="en-US" sz="1600" b="1" dirty="0">
                <a:solidFill>
                  <a:schemeClr val="bg1"/>
                </a:solidFill>
              </a:rPr>
              <a:t>Message broker or queue manager</a:t>
            </a:r>
          </a:p>
        </p:txBody>
      </p:sp>
      <p:pic>
        <p:nvPicPr>
          <p:cNvPr id="1034" name="Picture 10" descr="RabbitMQ workflow tutorial">
            <a:extLst>
              <a:ext uri="{FF2B5EF4-FFF2-40B4-BE49-F238E27FC236}">
                <a16:creationId xmlns:a16="http://schemas.microsoft.com/office/drawing/2014/main" id="{7A7C1696-50F4-4168-B8BE-8B09112C6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65" y="2288379"/>
            <a:ext cx="6818243" cy="93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F5767F-6FAA-4D4B-970C-0D3B85E9B60E}"/>
              </a:ext>
            </a:extLst>
          </p:cNvPr>
          <p:cNvSpPr/>
          <p:nvPr/>
        </p:nvSpPr>
        <p:spPr>
          <a:xfrm>
            <a:off x="818865" y="3516243"/>
            <a:ext cx="1522352" cy="5786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Producer creates and </a:t>
            </a:r>
            <a:r>
              <a:rPr lang="es-ES" sz="1100" dirty="0" err="1"/>
              <a:t>sends</a:t>
            </a:r>
            <a:r>
              <a:rPr lang="es-ES" sz="1100" dirty="0"/>
              <a:t> </a:t>
            </a:r>
            <a:r>
              <a:rPr lang="es-ES" sz="1100" dirty="0" err="1"/>
              <a:t>messages</a:t>
            </a:r>
            <a:r>
              <a:rPr lang="es-ES" sz="1100" dirty="0"/>
              <a:t> </a:t>
            </a:r>
            <a:r>
              <a:rPr lang="es-ES" sz="1100" dirty="0" err="1"/>
              <a:t>to</a:t>
            </a:r>
            <a:r>
              <a:rPr lang="es-ES" sz="1100" dirty="0"/>
              <a:t> </a:t>
            </a:r>
            <a:r>
              <a:rPr lang="es-ES" sz="1100" dirty="0" err="1"/>
              <a:t>the</a:t>
            </a:r>
            <a:r>
              <a:rPr lang="es-ES" sz="1100" dirty="0"/>
              <a:t> broker. </a:t>
            </a:r>
            <a:endParaRPr lang="es-ES" sz="10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EA3A20-DC2D-418C-AACD-2B92C0B24B52}"/>
              </a:ext>
            </a:extLst>
          </p:cNvPr>
          <p:cNvSpPr/>
          <p:nvPr/>
        </p:nvSpPr>
        <p:spPr>
          <a:xfrm>
            <a:off x="3258370" y="3516243"/>
            <a:ext cx="1777456" cy="12015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/>
              <a:t>Rabbit</a:t>
            </a:r>
            <a:r>
              <a:rPr lang="es-ES" sz="1100" dirty="0"/>
              <a:t> broker </a:t>
            </a:r>
            <a:r>
              <a:rPr lang="es-ES" sz="1100" dirty="0" err="1"/>
              <a:t>routes</a:t>
            </a:r>
            <a:r>
              <a:rPr lang="es-ES" sz="1100" dirty="0"/>
              <a:t> </a:t>
            </a:r>
            <a:r>
              <a:rPr lang="es-ES" sz="1100" dirty="0" err="1"/>
              <a:t>those</a:t>
            </a:r>
            <a:r>
              <a:rPr lang="es-ES" sz="1100" dirty="0"/>
              <a:t> </a:t>
            </a:r>
            <a:r>
              <a:rPr lang="es-ES" sz="1100" dirty="0" err="1"/>
              <a:t>messages</a:t>
            </a:r>
            <a:r>
              <a:rPr lang="es-ES" sz="1100" dirty="0"/>
              <a:t>, and </a:t>
            </a:r>
            <a:r>
              <a:rPr lang="es-ES" sz="1100" dirty="0" err="1"/>
              <a:t>pushes</a:t>
            </a:r>
            <a:r>
              <a:rPr lang="es-ES" sz="1100" dirty="0"/>
              <a:t> </a:t>
            </a:r>
            <a:r>
              <a:rPr lang="es-ES" sz="1100" dirty="0" err="1"/>
              <a:t>them</a:t>
            </a:r>
            <a:r>
              <a:rPr lang="es-ES" sz="1100" dirty="0"/>
              <a:t> </a:t>
            </a:r>
            <a:r>
              <a:rPr lang="es-ES" sz="1100" dirty="0" err="1"/>
              <a:t>to</a:t>
            </a:r>
            <a:r>
              <a:rPr lang="es-ES" sz="1100" dirty="0"/>
              <a:t> </a:t>
            </a:r>
            <a:r>
              <a:rPr lang="es-ES" sz="1100" dirty="0" err="1"/>
              <a:t>the</a:t>
            </a:r>
            <a:r>
              <a:rPr lang="es-ES" sz="1100" dirty="0"/>
              <a:t> </a:t>
            </a:r>
            <a:r>
              <a:rPr lang="es-ES" sz="1100" dirty="0" err="1"/>
              <a:t>queues</a:t>
            </a:r>
            <a:r>
              <a:rPr lang="es-ES" sz="1100" dirty="0"/>
              <a:t>, </a:t>
            </a:r>
            <a:r>
              <a:rPr lang="es-ES" sz="1100" dirty="0" err="1"/>
              <a:t>where</a:t>
            </a:r>
            <a:r>
              <a:rPr lang="es-ES" sz="1100" dirty="0"/>
              <a:t> </a:t>
            </a:r>
            <a:r>
              <a:rPr lang="es-ES" sz="1100" dirty="0" err="1"/>
              <a:t>they</a:t>
            </a:r>
            <a:r>
              <a:rPr lang="es-ES" sz="1100" dirty="0"/>
              <a:t> </a:t>
            </a:r>
            <a:r>
              <a:rPr lang="es-ES" sz="1100" dirty="0" err="1"/>
              <a:t>will</a:t>
            </a:r>
            <a:r>
              <a:rPr lang="es-ES" sz="1100" dirty="0"/>
              <a:t> </a:t>
            </a:r>
            <a:r>
              <a:rPr lang="es-ES" sz="1100" dirty="0" err="1"/>
              <a:t>persist</a:t>
            </a:r>
            <a:r>
              <a:rPr lang="es-ES" sz="1100" dirty="0"/>
              <a:t> </a:t>
            </a:r>
            <a:r>
              <a:rPr lang="es-ES" sz="1100" dirty="0" err="1"/>
              <a:t>untill</a:t>
            </a:r>
            <a:r>
              <a:rPr lang="es-ES" sz="1100" dirty="0"/>
              <a:t> </a:t>
            </a:r>
            <a:r>
              <a:rPr lang="es-ES" sz="1100" dirty="0" err="1"/>
              <a:t>the</a:t>
            </a:r>
            <a:r>
              <a:rPr lang="es-ES" sz="1100" dirty="0"/>
              <a:t> </a:t>
            </a:r>
            <a:r>
              <a:rPr lang="es-ES" sz="1100" dirty="0" err="1"/>
              <a:t>consumers</a:t>
            </a:r>
            <a:r>
              <a:rPr lang="es-ES" sz="1100" dirty="0"/>
              <a:t> </a:t>
            </a:r>
            <a:r>
              <a:rPr lang="es-ES" sz="1100" dirty="0" err="1"/>
              <a:t>access</a:t>
            </a:r>
            <a:r>
              <a:rPr lang="es-ES" sz="1100" dirty="0"/>
              <a:t> and </a:t>
            </a:r>
            <a:r>
              <a:rPr lang="es-ES" sz="1100" dirty="0" err="1"/>
              <a:t>process</a:t>
            </a:r>
            <a:r>
              <a:rPr lang="es-ES" sz="1100" dirty="0"/>
              <a:t> </a:t>
            </a:r>
            <a:r>
              <a:rPr lang="es-ES" sz="1100" dirty="0" err="1"/>
              <a:t>the</a:t>
            </a:r>
            <a:r>
              <a:rPr lang="es-ES" sz="1100" dirty="0"/>
              <a:t> </a:t>
            </a:r>
            <a:r>
              <a:rPr lang="es-ES" sz="1100" dirty="0" err="1"/>
              <a:t>messages</a:t>
            </a:r>
            <a:endParaRPr lang="es-ES" sz="10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D908BC-FAB0-4477-BBBD-07F9CD35B975}"/>
              </a:ext>
            </a:extLst>
          </p:cNvPr>
          <p:cNvSpPr/>
          <p:nvPr/>
        </p:nvSpPr>
        <p:spPr>
          <a:xfrm>
            <a:off x="6004404" y="3516243"/>
            <a:ext cx="1411486" cy="905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/>
              <a:t>Consumers</a:t>
            </a:r>
            <a:r>
              <a:rPr lang="es-ES" sz="1100" dirty="0"/>
              <a:t> subscribe </a:t>
            </a:r>
            <a:r>
              <a:rPr lang="es-ES" sz="1100" dirty="0" err="1"/>
              <a:t>to</a:t>
            </a:r>
            <a:r>
              <a:rPr lang="es-ES" sz="1100" dirty="0"/>
              <a:t> </a:t>
            </a:r>
            <a:r>
              <a:rPr lang="es-ES" sz="1100" dirty="0" err="1"/>
              <a:t>the</a:t>
            </a:r>
            <a:r>
              <a:rPr lang="es-ES" sz="1100" dirty="0"/>
              <a:t> </a:t>
            </a:r>
            <a:r>
              <a:rPr lang="es-ES" sz="1100" dirty="0" err="1"/>
              <a:t>queues</a:t>
            </a:r>
            <a:r>
              <a:rPr lang="es-ES" sz="1100" dirty="0"/>
              <a:t> and </a:t>
            </a:r>
            <a:r>
              <a:rPr lang="es-ES" sz="1100" dirty="0" err="1"/>
              <a:t>receive</a:t>
            </a:r>
            <a:r>
              <a:rPr lang="es-ES" sz="1100" dirty="0"/>
              <a:t> </a:t>
            </a:r>
            <a:r>
              <a:rPr lang="es-ES" sz="1100" dirty="0" err="1"/>
              <a:t>the</a:t>
            </a:r>
            <a:r>
              <a:rPr lang="es-ES" sz="1100" dirty="0"/>
              <a:t> </a:t>
            </a:r>
            <a:r>
              <a:rPr lang="es-ES" sz="1100" dirty="0" err="1"/>
              <a:t>messages</a:t>
            </a:r>
            <a:r>
              <a:rPr lang="es-ES" sz="1100" dirty="0"/>
              <a:t> as </a:t>
            </a:r>
            <a:r>
              <a:rPr lang="es-ES" sz="1100" dirty="0" err="1"/>
              <a:t>they</a:t>
            </a:r>
            <a:r>
              <a:rPr lang="es-ES" sz="1100" dirty="0"/>
              <a:t> are </a:t>
            </a:r>
            <a:r>
              <a:rPr lang="es-ES" sz="1100" dirty="0" err="1"/>
              <a:t>available</a:t>
            </a:r>
            <a:endParaRPr lang="es-ES" sz="1050" dirty="0"/>
          </a:p>
        </p:txBody>
      </p:sp>
    </p:spTree>
    <p:extLst>
      <p:ext uri="{BB962C8B-B14F-4D97-AF65-F5344CB8AC3E}">
        <p14:creationId xmlns:p14="http://schemas.microsoft.com/office/powerpoint/2010/main" val="1706688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18D5444-0E26-48F1-A843-423FE9799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65" y="532092"/>
            <a:ext cx="5891282" cy="92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xchanges Bindings Routing Keys">
            <a:extLst>
              <a:ext uri="{FF2B5EF4-FFF2-40B4-BE49-F238E27FC236}">
                <a16:creationId xmlns:a16="http://schemas.microsoft.com/office/drawing/2014/main" id="{03C9B88B-D0B5-449D-866E-9AA9149B7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65" y="1868557"/>
            <a:ext cx="2625163" cy="287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FB86971-2BB3-4BBE-AB94-8B7E931B06EB}"/>
              </a:ext>
            </a:extLst>
          </p:cNvPr>
          <p:cNvSpPr/>
          <p:nvPr/>
        </p:nvSpPr>
        <p:spPr>
          <a:xfrm>
            <a:off x="3649653" y="2164172"/>
            <a:ext cx="3820155" cy="25817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u="sng" dirty="0"/>
              <a:t>Exchange</a:t>
            </a:r>
            <a:r>
              <a:rPr lang="es-ES" sz="1100" dirty="0"/>
              <a:t> </a:t>
            </a:r>
          </a:p>
          <a:p>
            <a:pPr marL="171450" indent="-171450" algn="ctr">
              <a:buFontTx/>
              <a:buChar char="-"/>
            </a:pPr>
            <a:r>
              <a:rPr lang="es-ES" sz="1100" dirty="0" err="1"/>
              <a:t>message</a:t>
            </a:r>
            <a:r>
              <a:rPr lang="es-ES" sz="1100" dirty="0"/>
              <a:t> </a:t>
            </a:r>
            <a:r>
              <a:rPr lang="es-ES" sz="1100" dirty="0" err="1"/>
              <a:t>routing</a:t>
            </a:r>
            <a:r>
              <a:rPr lang="es-ES" sz="1100" dirty="0"/>
              <a:t> </a:t>
            </a:r>
            <a:r>
              <a:rPr lang="es-ES" sz="1100" dirty="0" err="1"/>
              <a:t>agent</a:t>
            </a:r>
            <a:r>
              <a:rPr lang="es-ES" sz="1100" dirty="0"/>
              <a:t> -</a:t>
            </a:r>
          </a:p>
          <a:p>
            <a:pPr algn="ctr"/>
            <a:endParaRPr lang="es-ES" sz="1100" dirty="0"/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s-ES" sz="1100" dirty="0" err="1"/>
              <a:t>Receives</a:t>
            </a:r>
            <a:r>
              <a:rPr lang="es-ES" sz="1100" dirty="0"/>
              <a:t> </a:t>
            </a:r>
            <a:r>
              <a:rPr lang="es-ES" sz="1100" dirty="0" err="1"/>
              <a:t>the</a:t>
            </a:r>
            <a:r>
              <a:rPr lang="es-ES" sz="1100" dirty="0"/>
              <a:t> </a:t>
            </a:r>
            <a:r>
              <a:rPr lang="es-ES" sz="1100" dirty="0" err="1"/>
              <a:t>messages</a:t>
            </a:r>
            <a:r>
              <a:rPr lang="es-ES" sz="1100" dirty="0"/>
              <a:t> </a:t>
            </a:r>
            <a:r>
              <a:rPr lang="es-ES" sz="1100" dirty="0" err="1"/>
              <a:t>from</a:t>
            </a:r>
            <a:r>
              <a:rPr lang="es-ES" sz="1100" dirty="0"/>
              <a:t> </a:t>
            </a:r>
            <a:r>
              <a:rPr lang="es-ES" sz="1100" dirty="0" err="1"/>
              <a:t>the</a:t>
            </a:r>
            <a:r>
              <a:rPr lang="es-ES" sz="1100" dirty="0"/>
              <a:t> </a:t>
            </a:r>
            <a:r>
              <a:rPr lang="es-ES" sz="1100" dirty="0" err="1"/>
              <a:t>producer</a:t>
            </a:r>
            <a:r>
              <a:rPr lang="es-ES" sz="1100" dirty="0"/>
              <a:t>, </a:t>
            </a:r>
            <a:r>
              <a:rPr lang="es-ES" sz="1100" dirty="0" err="1"/>
              <a:t>routes</a:t>
            </a:r>
            <a:r>
              <a:rPr lang="es-ES" sz="1100" dirty="0"/>
              <a:t> </a:t>
            </a:r>
            <a:r>
              <a:rPr lang="es-ES" sz="1100" dirty="0" err="1"/>
              <a:t>them</a:t>
            </a:r>
            <a:r>
              <a:rPr lang="es-ES" sz="1100" dirty="0"/>
              <a:t> </a:t>
            </a:r>
            <a:r>
              <a:rPr lang="es-ES" sz="1100" dirty="0" err="1"/>
              <a:t>to</a:t>
            </a:r>
            <a:r>
              <a:rPr lang="es-ES" sz="1100" dirty="0"/>
              <a:t> </a:t>
            </a:r>
            <a:r>
              <a:rPr lang="es-ES" sz="1100" dirty="0" err="1"/>
              <a:t>the</a:t>
            </a:r>
            <a:r>
              <a:rPr lang="es-ES" sz="1100" dirty="0"/>
              <a:t> </a:t>
            </a:r>
            <a:r>
              <a:rPr lang="es-ES" sz="1100" dirty="0" err="1"/>
              <a:t>right</a:t>
            </a:r>
            <a:r>
              <a:rPr lang="es-ES" sz="1100" dirty="0"/>
              <a:t> </a:t>
            </a:r>
            <a:r>
              <a:rPr lang="es-ES" sz="1100" dirty="0" err="1"/>
              <a:t>queue</a:t>
            </a:r>
            <a:r>
              <a:rPr lang="es-ES" sz="1100" dirty="0"/>
              <a:t> 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s-ES" sz="1100" dirty="0" err="1"/>
              <a:t>Capable</a:t>
            </a:r>
            <a:r>
              <a:rPr lang="es-ES" sz="1100" dirty="0"/>
              <a:t> </a:t>
            </a:r>
            <a:r>
              <a:rPr lang="es-ES" sz="1100" dirty="0" err="1"/>
              <a:t>of</a:t>
            </a:r>
            <a:r>
              <a:rPr lang="es-ES" sz="1100" dirty="0"/>
              <a:t> </a:t>
            </a:r>
            <a:r>
              <a:rPr lang="es-ES" sz="1100" dirty="0" err="1"/>
              <a:t>filtering</a:t>
            </a:r>
            <a:r>
              <a:rPr lang="es-ES" sz="1100" dirty="0"/>
              <a:t> </a:t>
            </a:r>
            <a:r>
              <a:rPr lang="es-ES" sz="1100" dirty="0" err="1"/>
              <a:t>the</a:t>
            </a:r>
            <a:r>
              <a:rPr lang="es-ES" sz="1100" dirty="0"/>
              <a:t> </a:t>
            </a:r>
            <a:r>
              <a:rPr lang="es-ES" sz="1100" dirty="0" err="1"/>
              <a:t>messages</a:t>
            </a:r>
            <a:r>
              <a:rPr lang="es-ES" sz="1100" dirty="0"/>
              <a:t> so </a:t>
            </a:r>
            <a:r>
              <a:rPr lang="es-ES" sz="1100" dirty="0" err="1"/>
              <a:t>that</a:t>
            </a:r>
            <a:r>
              <a:rPr lang="es-ES" sz="1100" dirty="0"/>
              <a:t> </a:t>
            </a:r>
            <a:r>
              <a:rPr lang="es-ES" sz="1100" dirty="0" err="1"/>
              <a:t>irrelevant</a:t>
            </a:r>
            <a:r>
              <a:rPr lang="es-ES" sz="1100" dirty="0"/>
              <a:t> </a:t>
            </a:r>
            <a:r>
              <a:rPr lang="es-ES" sz="1100" dirty="0" err="1"/>
              <a:t>information</a:t>
            </a:r>
            <a:r>
              <a:rPr lang="es-ES" sz="1100" dirty="0"/>
              <a:t> </a:t>
            </a:r>
            <a:r>
              <a:rPr lang="es-ES" sz="1100" dirty="0" err="1"/>
              <a:t>doesn’t</a:t>
            </a:r>
            <a:r>
              <a:rPr lang="es-ES" sz="1100" dirty="0"/>
              <a:t> </a:t>
            </a:r>
            <a:r>
              <a:rPr lang="es-ES" sz="1100" dirty="0" err="1"/>
              <a:t>pass</a:t>
            </a:r>
            <a:r>
              <a:rPr lang="es-ES" sz="1100" dirty="0"/>
              <a:t> </a:t>
            </a:r>
            <a:r>
              <a:rPr lang="es-ES" sz="1100" dirty="0" err="1"/>
              <a:t>through</a:t>
            </a:r>
            <a:r>
              <a:rPr lang="es-ES" sz="1100" dirty="0"/>
              <a:t> (firewall)</a:t>
            </a:r>
            <a:endParaRPr lang="es-ES" sz="1050" dirty="0"/>
          </a:p>
          <a:p>
            <a:pPr algn="ctr"/>
            <a:endParaRPr lang="es-ES" sz="1050" dirty="0"/>
          </a:p>
          <a:p>
            <a:pPr algn="ctr"/>
            <a:r>
              <a:rPr lang="es-ES" sz="1050" b="1" u="sng" dirty="0"/>
              <a:t>Exchange </a:t>
            </a:r>
            <a:r>
              <a:rPr lang="es-ES" sz="1050" b="1" u="sng" dirty="0" err="1"/>
              <a:t>types</a:t>
            </a:r>
            <a:endParaRPr lang="es-ES" sz="1050" b="1" u="sng" dirty="0"/>
          </a:p>
          <a:p>
            <a:pPr marL="171450" indent="-171450" algn="ctr">
              <a:buFontTx/>
              <a:buChar char="-"/>
            </a:pPr>
            <a:r>
              <a:rPr lang="es-ES" sz="1050" i="1" dirty="0"/>
              <a:t>Direct</a:t>
            </a:r>
            <a:r>
              <a:rPr lang="es-ES" sz="1050" dirty="0"/>
              <a:t> (</a:t>
            </a:r>
            <a:r>
              <a:rPr lang="es-ES" sz="1050" dirty="0" err="1"/>
              <a:t>message’s</a:t>
            </a:r>
            <a:r>
              <a:rPr lang="es-ES" sz="1050" dirty="0"/>
              <a:t> </a:t>
            </a:r>
            <a:r>
              <a:rPr lang="es-ES" sz="1050" dirty="0" err="1"/>
              <a:t>routing</a:t>
            </a:r>
            <a:r>
              <a:rPr lang="es-ES" sz="1050" dirty="0"/>
              <a:t> </a:t>
            </a:r>
            <a:r>
              <a:rPr lang="es-ES" sz="1050" dirty="0" err="1"/>
              <a:t>key</a:t>
            </a:r>
            <a:r>
              <a:rPr lang="es-ES" sz="1050" dirty="0"/>
              <a:t> = </a:t>
            </a:r>
            <a:r>
              <a:rPr lang="es-ES" sz="1050" dirty="0" err="1"/>
              <a:t>queue’s</a:t>
            </a:r>
            <a:r>
              <a:rPr lang="es-ES" sz="1050" dirty="0"/>
              <a:t> </a:t>
            </a:r>
            <a:r>
              <a:rPr lang="es-ES" sz="1050" dirty="0" err="1"/>
              <a:t>binding</a:t>
            </a:r>
            <a:r>
              <a:rPr lang="es-ES" sz="1050" dirty="0"/>
              <a:t> </a:t>
            </a:r>
            <a:r>
              <a:rPr lang="es-ES" sz="1050" dirty="0" err="1"/>
              <a:t>key</a:t>
            </a:r>
            <a:r>
              <a:rPr lang="es-ES" sz="1050" dirty="0"/>
              <a:t>)</a:t>
            </a:r>
          </a:p>
          <a:p>
            <a:pPr marL="171450" indent="-171450" algn="ctr">
              <a:buFontTx/>
              <a:buChar char="-"/>
            </a:pPr>
            <a:r>
              <a:rPr lang="es-ES" sz="1050" i="1" dirty="0" err="1"/>
              <a:t>Topic</a:t>
            </a:r>
            <a:r>
              <a:rPr lang="es-ES" sz="1050" dirty="0"/>
              <a:t> (</a:t>
            </a:r>
            <a:r>
              <a:rPr lang="es-ES" sz="1050" dirty="0" err="1"/>
              <a:t>routing</a:t>
            </a:r>
            <a:r>
              <a:rPr lang="es-ES" sz="1050" dirty="0"/>
              <a:t> </a:t>
            </a:r>
            <a:r>
              <a:rPr lang="es-ES" sz="1050" dirty="0" err="1"/>
              <a:t>patterns</a:t>
            </a:r>
            <a:r>
              <a:rPr lang="es-ES" sz="1050" dirty="0"/>
              <a:t> ~ </a:t>
            </a:r>
            <a:r>
              <a:rPr lang="es-ES" sz="1050" dirty="0" err="1"/>
              <a:t>regexp</a:t>
            </a:r>
            <a:r>
              <a:rPr lang="es-ES" sz="1050" dirty="0"/>
              <a:t>)</a:t>
            </a:r>
          </a:p>
          <a:p>
            <a:pPr marL="171450" indent="-171450" algn="ctr">
              <a:buFontTx/>
              <a:buChar char="-"/>
            </a:pPr>
            <a:r>
              <a:rPr lang="es-ES" sz="1050" i="1" dirty="0" err="1"/>
              <a:t>Fanout</a:t>
            </a:r>
            <a:r>
              <a:rPr lang="es-ES" sz="1050" dirty="0"/>
              <a:t> (</a:t>
            </a:r>
            <a:r>
              <a:rPr lang="es-ES" sz="1050" dirty="0" err="1"/>
              <a:t>enroutes</a:t>
            </a:r>
            <a:r>
              <a:rPr lang="es-ES" sz="1050" dirty="0"/>
              <a:t> </a:t>
            </a:r>
            <a:r>
              <a:rPr lang="es-ES" sz="1050" dirty="0" err="1"/>
              <a:t>to</a:t>
            </a:r>
            <a:r>
              <a:rPr lang="es-ES" sz="1050" dirty="0"/>
              <a:t> </a:t>
            </a:r>
            <a:r>
              <a:rPr lang="es-ES" sz="1050" dirty="0" err="1"/>
              <a:t>all</a:t>
            </a:r>
            <a:r>
              <a:rPr lang="es-ES" sz="1050" dirty="0"/>
              <a:t> ~ broadcast, </a:t>
            </a:r>
            <a:r>
              <a:rPr lang="es-ES" sz="1050" dirty="0" err="1"/>
              <a:t>ignoring</a:t>
            </a:r>
            <a:r>
              <a:rPr lang="es-ES" sz="1050" dirty="0"/>
              <a:t> </a:t>
            </a:r>
            <a:r>
              <a:rPr lang="es-ES" sz="1050" dirty="0" err="1"/>
              <a:t>routing</a:t>
            </a:r>
            <a:r>
              <a:rPr lang="es-ES" sz="1050" dirty="0"/>
              <a:t> </a:t>
            </a:r>
            <a:r>
              <a:rPr lang="es-ES" sz="1050" dirty="0" err="1"/>
              <a:t>keys</a:t>
            </a:r>
            <a:r>
              <a:rPr lang="es-ES" sz="1050" dirty="0"/>
              <a:t>)</a:t>
            </a:r>
          </a:p>
          <a:p>
            <a:pPr marL="171450" indent="-171450" algn="ctr">
              <a:buFontTx/>
              <a:buChar char="-"/>
            </a:pPr>
            <a:r>
              <a:rPr lang="es-ES" sz="1050" i="1" dirty="0" err="1"/>
              <a:t>Headers</a:t>
            </a:r>
            <a:r>
              <a:rPr lang="es-ES" sz="1050" i="1" dirty="0"/>
              <a:t> </a:t>
            </a:r>
            <a:r>
              <a:rPr lang="es-ES" sz="1050" dirty="0"/>
              <a:t>(similar </a:t>
            </a:r>
            <a:r>
              <a:rPr lang="es-ES" sz="1050" dirty="0" err="1"/>
              <a:t>to</a:t>
            </a:r>
            <a:r>
              <a:rPr lang="es-ES" sz="1050" dirty="0"/>
              <a:t> </a:t>
            </a:r>
            <a:r>
              <a:rPr lang="es-ES" sz="1050" dirty="0" err="1"/>
              <a:t>Topic</a:t>
            </a:r>
            <a:r>
              <a:rPr lang="es-ES" sz="1050" dirty="0"/>
              <a:t>, </a:t>
            </a:r>
            <a:r>
              <a:rPr lang="es-ES" sz="1050" dirty="0" err="1"/>
              <a:t>but</a:t>
            </a:r>
            <a:r>
              <a:rPr lang="es-ES" sz="1050" dirty="0"/>
              <a:t> </a:t>
            </a:r>
            <a:r>
              <a:rPr lang="es-ES" sz="1050" dirty="0" err="1"/>
              <a:t>routing</a:t>
            </a:r>
            <a:r>
              <a:rPr lang="es-ES" sz="1050" dirty="0"/>
              <a:t> </a:t>
            </a:r>
            <a:r>
              <a:rPr lang="es-ES" sz="1050" dirty="0" err="1"/>
              <a:t>is</a:t>
            </a:r>
            <a:r>
              <a:rPr lang="es-ES" sz="1050" dirty="0"/>
              <a:t> done </a:t>
            </a:r>
            <a:r>
              <a:rPr lang="es-ES" sz="1050" dirty="0" err="1"/>
              <a:t>through</a:t>
            </a:r>
            <a:r>
              <a:rPr lang="es-ES" sz="1050" dirty="0"/>
              <a:t> </a:t>
            </a:r>
            <a:r>
              <a:rPr lang="es-ES" sz="1050" dirty="0" err="1"/>
              <a:t>the</a:t>
            </a:r>
            <a:r>
              <a:rPr lang="es-ES" sz="1050" dirty="0"/>
              <a:t> </a:t>
            </a:r>
            <a:r>
              <a:rPr lang="es-ES" sz="1050" dirty="0" err="1"/>
              <a:t>values</a:t>
            </a:r>
            <a:r>
              <a:rPr lang="es-ES" sz="1050" dirty="0"/>
              <a:t> in </a:t>
            </a:r>
            <a:r>
              <a:rPr lang="es-ES" sz="1050" dirty="0" err="1"/>
              <a:t>the</a:t>
            </a:r>
            <a:r>
              <a:rPr lang="es-ES" sz="1050" dirty="0"/>
              <a:t> </a:t>
            </a:r>
            <a:r>
              <a:rPr lang="es-ES" sz="1050" dirty="0" err="1"/>
              <a:t>headers</a:t>
            </a:r>
            <a:r>
              <a:rPr lang="es-ES" sz="1050" dirty="0"/>
              <a:t>, </a:t>
            </a:r>
            <a:r>
              <a:rPr lang="es-ES" sz="1050" dirty="0" err="1"/>
              <a:t>rather</a:t>
            </a:r>
            <a:r>
              <a:rPr lang="es-ES" sz="1050" dirty="0"/>
              <a:t> tan </a:t>
            </a:r>
            <a:r>
              <a:rPr lang="es-ES" sz="1050" dirty="0" err="1"/>
              <a:t>by</a:t>
            </a:r>
            <a:r>
              <a:rPr lang="es-ES" sz="1050" dirty="0"/>
              <a:t> </a:t>
            </a:r>
            <a:r>
              <a:rPr lang="es-ES" sz="1050" dirty="0" err="1"/>
              <a:t>routing</a:t>
            </a:r>
            <a:r>
              <a:rPr lang="es-ES" sz="1050" dirty="0"/>
              <a:t> </a:t>
            </a:r>
            <a:r>
              <a:rPr lang="es-ES" sz="1050" dirty="0" err="1"/>
              <a:t>patterns</a:t>
            </a:r>
            <a:r>
              <a:rPr lang="es-ES" sz="1050" dirty="0"/>
              <a:t>)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s-ES" sz="9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E1C6F8-05D5-4628-9F2D-83D4187E95B4}"/>
              </a:ext>
            </a:extLst>
          </p:cNvPr>
          <p:cNvSpPr/>
          <p:nvPr/>
        </p:nvSpPr>
        <p:spPr>
          <a:xfrm>
            <a:off x="3649653" y="1868557"/>
            <a:ext cx="3820155" cy="2009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/>
              <a:t>RabbitMQ</a:t>
            </a:r>
            <a:r>
              <a:rPr lang="es-ES" sz="1100" dirty="0"/>
              <a:t> </a:t>
            </a:r>
            <a:r>
              <a:rPr lang="es-ES" sz="1100" dirty="0" err="1"/>
              <a:t>is</a:t>
            </a:r>
            <a:r>
              <a:rPr lang="es-ES" sz="1100" dirty="0"/>
              <a:t> </a:t>
            </a:r>
            <a:r>
              <a:rPr lang="es-ES" sz="1100" dirty="0" err="1"/>
              <a:t>capable</a:t>
            </a:r>
            <a:r>
              <a:rPr lang="es-ES" sz="1100" dirty="0"/>
              <a:t> </a:t>
            </a:r>
            <a:r>
              <a:rPr lang="es-ES" sz="1100" dirty="0" err="1"/>
              <a:t>of</a:t>
            </a:r>
            <a:r>
              <a:rPr lang="es-ES" sz="1100" dirty="0"/>
              <a:t> </a:t>
            </a:r>
            <a:r>
              <a:rPr lang="es-ES" sz="1100" dirty="0" err="1"/>
              <a:t>handling</a:t>
            </a:r>
            <a:r>
              <a:rPr lang="es-ES" sz="1100" dirty="0"/>
              <a:t> more </a:t>
            </a:r>
            <a:r>
              <a:rPr lang="es-ES" sz="1100" dirty="0" err="1"/>
              <a:t>than</a:t>
            </a:r>
            <a:r>
              <a:rPr lang="es-ES" sz="1100" dirty="0"/>
              <a:t> </a:t>
            </a:r>
            <a:r>
              <a:rPr lang="es-ES" sz="1100" dirty="0" err="1"/>
              <a:t>one</a:t>
            </a:r>
            <a:r>
              <a:rPr lang="es-ES" sz="1100" dirty="0"/>
              <a:t> </a:t>
            </a:r>
            <a:r>
              <a:rPr lang="es-ES" sz="1100" dirty="0" err="1"/>
              <a:t>queue</a:t>
            </a:r>
            <a:endParaRPr lang="es-ES" sz="1050" dirty="0"/>
          </a:p>
        </p:txBody>
      </p:sp>
    </p:spTree>
    <p:extLst>
      <p:ext uri="{BB962C8B-B14F-4D97-AF65-F5344CB8AC3E}">
        <p14:creationId xmlns:p14="http://schemas.microsoft.com/office/powerpoint/2010/main" val="3205653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18D5444-0E26-48F1-A843-423FE9799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65" y="532092"/>
            <a:ext cx="5891282" cy="92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PI vs Microservices [What&amp;#39;s the Difference?] | RapidAPI">
            <a:extLst>
              <a:ext uri="{FF2B5EF4-FFF2-40B4-BE49-F238E27FC236}">
                <a16:creationId xmlns:a16="http://schemas.microsoft.com/office/drawing/2014/main" id="{6342F8A0-B912-4D5F-8954-B4041941F1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79" t="23688" r="9924" b="10534"/>
          <a:stretch/>
        </p:blipFill>
        <p:spPr bwMode="auto">
          <a:xfrm>
            <a:off x="5040476" y="1828800"/>
            <a:ext cx="2759153" cy="261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22EB8AD-CA20-4954-A5C7-7CE69B1EDD8A}"/>
              </a:ext>
            </a:extLst>
          </p:cNvPr>
          <p:cNvSpPr/>
          <p:nvPr/>
        </p:nvSpPr>
        <p:spPr>
          <a:xfrm>
            <a:off x="818865" y="1647687"/>
            <a:ext cx="3820155" cy="14496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00" dirty="0"/>
              <a:t>Open </a:t>
            </a:r>
            <a:r>
              <a:rPr lang="es-ES" sz="1000" dirty="0" err="1"/>
              <a:t>source</a:t>
            </a:r>
            <a:r>
              <a:rPr lang="es-ES" sz="1000" dirty="0"/>
              <a:t> – </a:t>
            </a:r>
            <a:r>
              <a:rPr lang="es-ES" sz="1000" dirty="0" err="1"/>
              <a:t>reliable</a:t>
            </a:r>
            <a:r>
              <a:rPr lang="es-ES" sz="1000" dirty="0"/>
              <a:t>, </a:t>
            </a:r>
            <a:r>
              <a:rPr lang="es-ES" sz="1000" dirty="0" err="1"/>
              <a:t>on</a:t>
            </a:r>
            <a:r>
              <a:rPr lang="es-ES" sz="1000" dirty="0"/>
              <a:t> </a:t>
            </a:r>
            <a:r>
              <a:rPr lang="es-ES" sz="1000" dirty="0" err="1"/>
              <a:t>the</a:t>
            </a:r>
            <a:r>
              <a:rPr lang="es-ES" sz="1000" dirty="0"/>
              <a:t> </a:t>
            </a:r>
            <a:r>
              <a:rPr lang="es-ES" sz="1000" dirty="0" err="1"/>
              <a:t>market</a:t>
            </a:r>
            <a:r>
              <a:rPr lang="es-ES" sz="1000" dirty="0"/>
              <a:t> </a:t>
            </a:r>
            <a:r>
              <a:rPr lang="es-ES" sz="1000" dirty="0" err="1"/>
              <a:t>since</a:t>
            </a:r>
            <a:r>
              <a:rPr lang="es-ES" sz="1000" dirty="0"/>
              <a:t> 2007.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00" dirty="0" err="1"/>
              <a:t>Supports</a:t>
            </a:r>
            <a:r>
              <a:rPr lang="es-ES" sz="1000" dirty="0"/>
              <a:t> </a:t>
            </a:r>
            <a:r>
              <a:rPr lang="es-ES" sz="1000" dirty="0" err="1"/>
              <a:t>several</a:t>
            </a:r>
            <a:r>
              <a:rPr lang="es-ES" sz="1000" dirty="0"/>
              <a:t> </a:t>
            </a:r>
            <a:r>
              <a:rPr lang="es-ES" sz="1000" dirty="0" err="1"/>
              <a:t>message</a:t>
            </a:r>
            <a:r>
              <a:rPr lang="es-ES" sz="1000" dirty="0"/>
              <a:t> </a:t>
            </a:r>
            <a:r>
              <a:rPr lang="es-ES" sz="1000" dirty="0" err="1"/>
              <a:t>protocol</a:t>
            </a:r>
            <a:r>
              <a:rPr lang="es-ES" sz="1000" dirty="0"/>
              <a:t> </a:t>
            </a:r>
            <a:r>
              <a:rPr lang="es-ES" sz="1000" dirty="0" err="1"/>
              <a:t>standards</a:t>
            </a:r>
            <a:r>
              <a:rPr lang="es-ES" sz="10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00" dirty="0" err="1"/>
              <a:t>Asyncronous</a:t>
            </a:r>
            <a:r>
              <a:rPr lang="es-ES" sz="1000" dirty="0"/>
              <a:t> </a:t>
            </a:r>
            <a:r>
              <a:rPr lang="es-ES" sz="1000" dirty="0" err="1"/>
              <a:t>processing</a:t>
            </a:r>
            <a:r>
              <a:rPr lang="es-ES" sz="1000" dirty="0"/>
              <a:t> – </a:t>
            </a:r>
            <a:r>
              <a:rPr lang="es-ES" sz="1000" dirty="0" err="1"/>
              <a:t>it</a:t>
            </a:r>
            <a:r>
              <a:rPr lang="es-ES" sz="1000" dirty="0"/>
              <a:t> </a:t>
            </a:r>
            <a:r>
              <a:rPr lang="es-ES" sz="1000" dirty="0" err="1"/>
              <a:t>allows</a:t>
            </a:r>
            <a:r>
              <a:rPr lang="es-ES" sz="1000" dirty="0"/>
              <a:t> </a:t>
            </a:r>
            <a:r>
              <a:rPr lang="es-ES" sz="1000" dirty="0" err="1"/>
              <a:t>putting</a:t>
            </a:r>
            <a:r>
              <a:rPr lang="es-ES" sz="1000" dirty="0"/>
              <a:t> a </a:t>
            </a:r>
            <a:r>
              <a:rPr lang="es-ES" sz="1000" dirty="0" err="1"/>
              <a:t>message</a:t>
            </a:r>
            <a:r>
              <a:rPr lang="es-ES" sz="1000" dirty="0"/>
              <a:t> in a </a:t>
            </a:r>
            <a:r>
              <a:rPr lang="es-ES" sz="1000" dirty="0" err="1"/>
              <a:t>queue</a:t>
            </a:r>
            <a:r>
              <a:rPr lang="es-ES" sz="1000" dirty="0"/>
              <a:t> </a:t>
            </a:r>
            <a:r>
              <a:rPr lang="es-ES" sz="1000" dirty="0" err="1"/>
              <a:t>for</a:t>
            </a:r>
            <a:r>
              <a:rPr lang="es-ES" sz="1000" dirty="0"/>
              <a:t> </a:t>
            </a:r>
            <a:r>
              <a:rPr lang="es-ES" sz="1000" dirty="0" err="1"/>
              <a:t>later</a:t>
            </a:r>
            <a:r>
              <a:rPr lang="es-ES" sz="1000" dirty="0"/>
              <a:t> </a:t>
            </a:r>
            <a:r>
              <a:rPr lang="es-ES" sz="1000" dirty="0" err="1"/>
              <a:t>processing</a:t>
            </a:r>
            <a:r>
              <a:rPr lang="es-ES" sz="10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00" dirty="0"/>
              <a:t>Ideal </a:t>
            </a:r>
            <a:r>
              <a:rPr lang="es-ES" sz="1000" dirty="0" err="1"/>
              <a:t>for</a:t>
            </a:r>
            <a:r>
              <a:rPr lang="es-ES" sz="1000" dirty="0"/>
              <a:t> </a:t>
            </a:r>
            <a:r>
              <a:rPr lang="es-ES" sz="1000" dirty="0" err="1"/>
              <a:t>blocking</a:t>
            </a:r>
            <a:r>
              <a:rPr lang="es-ES" sz="1000" dirty="0"/>
              <a:t> </a:t>
            </a:r>
            <a:r>
              <a:rPr lang="es-ES" sz="1000" dirty="0" err="1"/>
              <a:t>tasks</a:t>
            </a:r>
            <a:r>
              <a:rPr lang="es-ES" sz="10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00" dirty="0" err="1"/>
              <a:t>Large</a:t>
            </a:r>
            <a:r>
              <a:rPr lang="es-ES" sz="1000" dirty="0"/>
              <a:t> </a:t>
            </a:r>
            <a:r>
              <a:rPr lang="es-ES" sz="1000" dirty="0" err="1"/>
              <a:t>community</a:t>
            </a:r>
            <a:r>
              <a:rPr lang="es-ES" sz="1000" dirty="0"/>
              <a:t>, </a:t>
            </a:r>
            <a:r>
              <a:rPr lang="es-ES" sz="1000" dirty="0" err="1"/>
              <a:t>continuous</a:t>
            </a:r>
            <a:r>
              <a:rPr lang="es-ES" sz="1000" dirty="0"/>
              <a:t> </a:t>
            </a:r>
            <a:r>
              <a:rPr lang="es-ES" sz="1000" dirty="0" err="1"/>
              <a:t>updates</a:t>
            </a:r>
            <a:r>
              <a:rPr lang="es-ES" sz="1000" dirty="0"/>
              <a:t>, </a:t>
            </a:r>
            <a:r>
              <a:rPr lang="es-ES" sz="1000" dirty="0" err="1"/>
              <a:t>largely</a:t>
            </a:r>
            <a:r>
              <a:rPr lang="es-ES" sz="1000" dirty="0"/>
              <a:t> </a:t>
            </a:r>
            <a:r>
              <a:rPr lang="es-ES" sz="1000" dirty="0" err="1"/>
              <a:t>used</a:t>
            </a:r>
            <a:r>
              <a:rPr lang="es-ES" sz="1000" dirty="0"/>
              <a:t> </a:t>
            </a:r>
            <a:r>
              <a:rPr lang="es-ES" sz="1000" dirty="0" err="1"/>
              <a:t>within</a:t>
            </a:r>
            <a:r>
              <a:rPr lang="es-ES" sz="1000" dirty="0"/>
              <a:t> a </a:t>
            </a:r>
            <a:r>
              <a:rPr lang="es-ES" sz="1000" dirty="0" err="1"/>
              <a:t>lot</a:t>
            </a:r>
            <a:r>
              <a:rPr lang="es-ES" sz="1000" dirty="0"/>
              <a:t> </a:t>
            </a:r>
            <a:r>
              <a:rPr lang="es-ES" sz="1000" dirty="0" err="1"/>
              <a:t>of</a:t>
            </a:r>
            <a:r>
              <a:rPr lang="es-ES" sz="1000" dirty="0"/>
              <a:t> </a:t>
            </a:r>
            <a:r>
              <a:rPr lang="es-ES" sz="1000" dirty="0" err="1"/>
              <a:t>companies</a:t>
            </a:r>
            <a:r>
              <a:rPr lang="es-ES" sz="10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00" b="1" dirty="0" err="1"/>
              <a:t>Scalable</a:t>
            </a:r>
            <a:r>
              <a:rPr lang="es-ES" sz="1000" b="1" dirty="0"/>
              <a:t> and flexible </a:t>
            </a:r>
            <a:r>
              <a:rPr lang="es-ES" sz="1000" dirty="0"/>
              <a:t>– </a:t>
            </a:r>
            <a:r>
              <a:rPr lang="es-ES" sz="1000" dirty="0" err="1"/>
              <a:t>Under</a:t>
            </a:r>
            <a:r>
              <a:rPr lang="es-ES" sz="1000" dirty="0"/>
              <a:t> heavy load, </a:t>
            </a:r>
            <a:r>
              <a:rPr lang="es-ES" sz="1000" dirty="0" err="1"/>
              <a:t>if</a:t>
            </a:r>
            <a:r>
              <a:rPr lang="es-ES" sz="1000" dirty="0"/>
              <a:t> </a:t>
            </a:r>
            <a:r>
              <a:rPr lang="es-ES" sz="1000" dirty="0" err="1"/>
              <a:t>the</a:t>
            </a:r>
            <a:r>
              <a:rPr lang="es-ES" sz="1000" dirty="0"/>
              <a:t> </a:t>
            </a:r>
            <a:r>
              <a:rPr lang="es-ES" sz="1000" dirty="0" err="1"/>
              <a:t>queue</a:t>
            </a:r>
            <a:r>
              <a:rPr lang="es-ES" sz="1000" dirty="0"/>
              <a:t> </a:t>
            </a:r>
            <a:r>
              <a:rPr lang="es-ES" sz="1000" dirty="0" err="1"/>
              <a:t>grows</a:t>
            </a:r>
            <a:r>
              <a:rPr lang="es-ES" sz="1000" dirty="0"/>
              <a:t> </a:t>
            </a:r>
            <a:r>
              <a:rPr lang="es-ES" sz="1000" dirty="0" err="1"/>
              <a:t>larger</a:t>
            </a:r>
            <a:r>
              <a:rPr lang="es-ES" sz="1000" dirty="0"/>
              <a:t>, </a:t>
            </a:r>
            <a:r>
              <a:rPr lang="es-ES" sz="1000" dirty="0" err="1"/>
              <a:t>you</a:t>
            </a:r>
            <a:r>
              <a:rPr lang="es-ES" sz="1000" dirty="0"/>
              <a:t> can </a:t>
            </a:r>
            <a:r>
              <a:rPr lang="es-ES" sz="1000" dirty="0" err="1"/>
              <a:t>just</a:t>
            </a:r>
            <a:r>
              <a:rPr lang="es-ES" sz="1000" dirty="0"/>
              <a:t> </a:t>
            </a:r>
            <a:r>
              <a:rPr lang="es-ES" sz="1000" dirty="0" err="1"/>
              <a:t>add</a:t>
            </a:r>
            <a:r>
              <a:rPr lang="es-ES" sz="1000" dirty="0"/>
              <a:t> more </a:t>
            </a:r>
            <a:r>
              <a:rPr lang="es-ES" sz="1000" dirty="0" err="1"/>
              <a:t>consumers</a:t>
            </a:r>
            <a:r>
              <a:rPr lang="es-ES" sz="10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sz="9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AFF0CE-320F-4E76-A3D8-EFE3B4586B7C}"/>
              </a:ext>
            </a:extLst>
          </p:cNvPr>
          <p:cNvSpPr/>
          <p:nvPr/>
        </p:nvSpPr>
        <p:spPr>
          <a:xfrm>
            <a:off x="818862" y="3149600"/>
            <a:ext cx="3820155" cy="8216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b="1" u="sng" dirty="0" err="1"/>
              <a:t>When</a:t>
            </a:r>
            <a:r>
              <a:rPr lang="es-ES" sz="1000" b="1" u="sng" dirty="0"/>
              <a:t> </a:t>
            </a:r>
            <a:r>
              <a:rPr lang="es-ES" sz="1000" b="1" u="sng" dirty="0" err="1"/>
              <a:t>to</a:t>
            </a:r>
            <a:r>
              <a:rPr lang="es-ES" sz="1000" b="1" u="sng" dirty="0"/>
              <a:t> use </a:t>
            </a:r>
            <a:r>
              <a:rPr lang="es-ES" sz="1000" b="1" u="sng" dirty="0" err="1"/>
              <a:t>RabbitMQ</a:t>
            </a:r>
            <a:r>
              <a:rPr lang="es-ES" sz="1000" b="1" u="sng" dirty="0"/>
              <a:t>?</a:t>
            </a:r>
            <a:endParaRPr lang="es-ES" sz="1000" u="sng" dirty="0"/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s-ES" sz="1000" dirty="0" err="1"/>
              <a:t>Background</a:t>
            </a:r>
            <a:r>
              <a:rPr lang="es-ES" sz="1000" dirty="0"/>
              <a:t> Jobs - </a:t>
            </a:r>
            <a:r>
              <a:rPr lang="es-ES" sz="1000" dirty="0" err="1"/>
              <a:t>that</a:t>
            </a:r>
            <a:r>
              <a:rPr lang="es-ES" sz="1000" dirty="0"/>
              <a:t> </a:t>
            </a:r>
            <a:r>
              <a:rPr lang="es-ES" sz="1000" dirty="0" err="1"/>
              <a:t>could</a:t>
            </a:r>
            <a:r>
              <a:rPr lang="es-ES" sz="1000" dirty="0"/>
              <a:t> </a:t>
            </a:r>
            <a:r>
              <a:rPr lang="es-ES" sz="1000" dirty="0" err="1"/>
              <a:t>take</a:t>
            </a:r>
            <a:r>
              <a:rPr lang="es-ES" sz="1000" dirty="0"/>
              <a:t> </a:t>
            </a:r>
            <a:r>
              <a:rPr lang="es-ES" sz="1000" dirty="0" err="1"/>
              <a:t>some</a:t>
            </a:r>
            <a:r>
              <a:rPr lang="es-ES" sz="1000" dirty="0"/>
              <a:t> time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s-ES" sz="1000" dirty="0"/>
              <a:t>Long running </a:t>
            </a:r>
            <a:r>
              <a:rPr lang="es-ES" sz="1000" dirty="0" err="1"/>
              <a:t>tasks</a:t>
            </a:r>
            <a:r>
              <a:rPr lang="es-ES" sz="1000" dirty="0"/>
              <a:t> - file </a:t>
            </a:r>
            <a:r>
              <a:rPr lang="es-ES" sz="1000" dirty="0" err="1"/>
              <a:t>scanning</a:t>
            </a:r>
            <a:r>
              <a:rPr lang="es-ES" sz="1000" dirty="0"/>
              <a:t>, </a:t>
            </a:r>
            <a:r>
              <a:rPr lang="es-ES" sz="1000" dirty="0" err="1"/>
              <a:t>pdf</a:t>
            </a:r>
            <a:r>
              <a:rPr lang="es-ES" sz="1000" dirty="0"/>
              <a:t> conversión, </a:t>
            </a:r>
            <a:r>
              <a:rPr lang="es-ES" sz="1000" dirty="0" err="1"/>
              <a:t>etc</a:t>
            </a:r>
            <a:endParaRPr lang="es-ES" sz="1000" dirty="0"/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s-ES" sz="1000" dirty="0"/>
              <a:t>Microservices - </a:t>
            </a:r>
            <a:r>
              <a:rPr lang="es-ES" sz="1000" dirty="0" err="1"/>
              <a:t>Communication</a:t>
            </a:r>
            <a:r>
              <a:rPr lang="es-ES" sz="1000" dirty="0"/>
              <a:t> </a:t>
            </a:r>
            <a:r>
              <a:rPr lang="es-ES" sz="1000" dirty="0" err="1"/>
              <a:t>between</a:t>
            </a:r>
            <a:r>
              <a:rPr lang="es-ES" sz="1000" dirty="0"/>
              <a:t> </a:t>
            </a:r>
            <a:r>
              <a:rPr lang="es-ES" sz="1000" dirty="0" err="1"/>
              <a:t>aplications</a:t>
            </a:r>
            <a:r>
              <a:rPr lang="es-ES" sz="1000" dirty="0"/>
              <a:t>, </a:t>
            </a:r>
            <a:r>
              <a:rPr lang="es-ES" sz="1000" dirty="0" err="1"/>
              <a:t>avoiding</a:t>
            </a:r>
            <a:r>
              <a:rPr lang="es-ES" sz="1000" dirty="0"/>
              <a:t> </a:t>
            </a:r>
            <a:r>
              <a:rPr lang="es-ES" sz="1000" dirty="0" err="1"/>
              <a:t>bottlenecks</a:t>
            </a:r>
            <a:endParaRPr lang="es-ES" sz="1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444EFA-9793-42F6-AB79-1F44ADF6A241}"/>
              </a:ext>
            </a:extLst>
          </p:cNvPr>
          <p:cNvSpPr/>
          <p:nvPr/>
        </p:nvSpPr>
        <p:spPr>
          <a:xfrm>
            <a:off x="818862" y="4019788"/>
            <a:ext cx="3820155" cy="6803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b="1" u="sng" dirty="0" err="1"/>
              <a:t>When</a:t>
            </a:r>
            <a:r>
              <a:rPr lang="es-ES" sz="1000" b="1" u="sng" dirty="0"/>
              <a:t> NOT </a:t>
            </a:r>
            <a:r>
              <a:rPr lang="es-ES" sz="1000" b="1" u="sng" dirty="0" err="1"/>
              <a:t>to</a:t>
            </a:r>
            <a:r>
              <a:rPr lang="es-ES" sz="1000" b="1" u="sng" dirty="0"/>
              <a:t> use </a:t>
            </a:r>
            <a:r>
              <a:rPr lang="es-ES" sz="1000" b="1" u="sng" dirty="0" err="1"/>
              <a:t>RabbitMQ</a:t>
            </a:r>
            <a:r>
              <a:rPr lang="es-ES" sz="1000" b="1" u="sng" dirty="0"/>
              <a:t>?</a:t>
            </a:r>
            <a:endParaRPr lang="es-ES" sz="1000" u="sng" dirty="0"/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s-ES" sz="1000" dirty="0" err="1"/>
              <a:t>When</a:t>
            </a:r>
            <a:r>
              <a:rPr lang="es-ES" sz="1000" dirty="0"/>
              <a:t> </a:t>
            </a:r>
            <a:r>
              <a:rPr lang="es-ES" sz="1000" dirty="0" err="1"/>
              <a:t>your</a:t>
            </a:r>
            <a:r>
              <a:rPr lang="es-ES" sz="1000" dirty="0"/>
              <a:t> </a:t>
            </a:r>
            <a:r>
              <a:rPr lang="es-ES" sz="1000" dirty="0" err="1"/>
              <a:t>communication</a:t>
            </a:r>
            <a:r>
              <a:rPr lang="es-ES" sz="1000" dirty="0"/>
              <a:t> </a:t>
            </a:r>
            <a:r>
              <a:rPr lang="es-ES" sz="1000" dirty="0" err="1"/>
              <a:t>is</a:t>
            </a:r>
            <a:r>
              <a:rPr lang="es-ES" sz="1000" dirty="0"/>
              <a:t> </a:t>
            </a:r>
            <a:r>
              <a:rPr lang="es-ES" sz="1000" dirty="0" err="1"/>
              <a:t>syncronous</a:t>
            </a:r>
            <a:endParaRPr lang="es-ES" sz="1000" dirty="0"/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s-ES" sz="1000" dirty="0" err="1"/>
              <a:t>When</a:t>
            </a:r>
            <a:r>
              <a:rPr lang="es-ES" sz="1000" dirty="0"/>
              <a:t> </a:t>
            </a:r>
            <a:r>
              <a:rPr lang="es-ES" sz="1000" dirty="0" err="1"/>
              <a:t>you</a:t>
            </a:r>
            <a:r>
              <a:rPr lang="es-ES" sz="1000" dirty="0"/>
              <a:t> </a:t>
            </a:r>
            <a:r>
              <a:rPr lang="es-ES" sz="1000" dirty="0" err="1"/>
              <a:t>need</a:t>
            </a:r>
            <a:r>
              <a:rPr lang="es-ES" sz="1000" dirty="0"/>
              <a:t> </a:t>
            </a:r>
            <a:r>
              <a:rPr lang="es-ES" sz="1000" dirty="0" err="1"/>
              <a:t>to</a:t>
            </a:r>
            <a:r>
              <a:rPr lang="es-ES" sz="1000" dirty="0"/>
              <a:t> </a:t>
            </a:r>
            <a:r>
              <a:rPr lang="es-ES" sz="1000" dirty="0" err="1"/>
              <a:t>ingest</a:t>
            </a:r>
            <a:r>
              <a:rPr lang="es-ES" sz="1000" dirty="0"/>
              <a:t> </a:t>
            </a:r>
            <a:r>
              <a:rPr lang="es-ES" sz="1000" dirty="0" err="1"/>
              <a:t>huge</a:t>
            </a:r>
            <a:r>
              <a:rPr lang="es-ES" sz="1000" dirty="0"/>
              <a:t> </a:t>
            </a:r>
            <a:r>
              <a:rPr lang="es-ES" sz="1000" dirty="0" err="1"/>
              <a:t>ammounts</a:t>
            </a:r>
            <a:r>
              <a:rPr lang="es-ES" sz="1000" dirty="0"/>
              <a:t> </a:t>
            </a:r>
            <a:r>
              <a:rPr lang="es-ES" sz="1000" dirty="0" err="1"/>
              <a:t>of</a:t>
            </a:r>
            <a:r>
              <a:rPr lang="es-ES" sz="1000" dirty="0"/>
              <a:t> data - </a:t>
            </a:r>
            <a:r>
              <a:rPr lang="es-ES" sz="1000" dirty="0" err="1"/>
              <a:t>Bigdata</a:t>
            </a:r>
            <a:endParaRPr lang="es-ES" sz="1000" dirty="0"/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s-ES" sz="1000" dirty="0" err="1"/>
              <a:t>When</a:t>
            </a:r>
            <a:r>
              <a:rPr lang="es-ES" sz="1000" dirty="0"/>
              <a:t> </a:t>
            </a:r>
            <a:r>
              <a:rPr lang="es-ES" sz="1000" dirty="0" err="1"/>
              <a:t>you</a:t>
            </a:r>
            <a:r>
              <a:rPr lang="es-ES" sz="1000" dirty="0"/>
              <a:t> </a:t>
            </a:r>
            <a:r>
              <a:rPr lang="es-ES" sz="1000" dirty="0" err="1"/>
              <a:t>need</a:t>
            </a:r>
            <a:r>
              <a:rPr lang="es-ES" sz="1000" dirty="0"/>
              <a:t> </a:t>
            </a:r>
            <a:r>
              <a:rPr lang="es-ES" sz="1000" dirty="0" err="1"/>
              <a:t>your</a:t>
            </a:r>
            <a:r>
              <a:rPr lang="es-ES" sz="1000" dirty="0"/>
              <a:t> data </a:t>
            </a:r>
            <a:r>
              <a:rPr lang="es-ES" sz="1000" dirty="0" err="1"/>
              <a:t>to</a:t>
            </a:r>
            <a:r>
              <a:rPr lang="es-ES" sz="1000" dirty="0"/>
              <a:t> </a:t>
            </a:r>
            <a:r>
              <a:rPr lang="es-ES" sz="1000" dirty="0" err="1"/>
              <a:t>persist</a:t>
            </a:r>
            <a:r>
              <a:rPr lang="es-ES" sz="1000" dirty="0"/>
              <a:t> </a:t>
            </a:r>
            <a:r>
              <a:rPr lang="es-ES" sz="1000" dirty="0" err="1"/>
              <a:t>for</a:t>
            </a:r>
            <a:r>
              <a:rPr lang="es-ES" sz="1000" dirty="0"/>
              <a:t> a </a:t>
            </a:r>
            <a:r>
              <a:rPr lang="es-ES" sz="1000" dirty="0" err="1"/>
              <a:t>period</a:t>
            </a:r>
            <a:r>
              <a:rPr lang="es-ES" sz="1000" dirty="0"/>
              <a:t> </a:t>
            </a:r>
            <a:r>
              <a:rPr lang="es-ES" sz="1000" dirty="0" err="1"/>
              <a:t>of</a:t>
            </a:r>
            <a:r>
              <a:rPr lang="es-ES" sz="1000" dirty="0"/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val="3854105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18D5444-0E26-48F1-A843-423FE9799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65" y="532092"/>
            <a:ext cx="5891282" cy="92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C4CB455A-EE1F-4245-ABDD-2CBA0766BE99}"/>
              </a:ext>
            </a:extLst>
          </p:cNvPr>
          <p:cNvSpPr>
            <a:spLocks noGrp="1"/>
          </p:cNvSpPr>
          <p:nvPr/>
        </p:nvSpPr>
        <p:spPr>
          <a:xfrm>
            <a:off x="818865" y="1756551"/>
            <a:ext cx="7060442" cy="536075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914378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17475" indent="-117475" algn="l" defTabSz="914378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46075" indent="-117475" algn="l" defTabSz="914378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74675" indent="-117475" algn="l" defTabSz="914378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•"/>
              <a:tabLst/>
              <a:defRPr sz="1050" kern="12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03275" indent="-117475" algn="l" defTabSz="914378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•"/>
              <a:tabLst/>
              <a:defRPr sz="900" kern="12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142972" indent="-228594" algn="l" defTabSz="914378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371566" indent="-228594" algn="l" defTabSz="914378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00160" indent="-228594" algn="l" defTabSz="914378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90000"/>
              <a:buFont typeface="Courier New" panose="02070309020205020404" pitchFamily="49" charset="0"/>
              <a:buChar char="o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600160" indent="-228594" algn="l" defTabSz="914378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90000"/>
              <a:buFont typeface="Courier New" panose="02070309020205020404" pitchFamily="49" charset="0"/>
              <a:buChar char="o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20000"/>
              </a:lnSpc>
              <a:buNone/>
            </a:pPr>
            <a:r>
              <a:rPr lang="en-US" sz="1600" b="1" dirty="0">
                <a:solidFill>
                  <a:schemeClr val="bg1"/>
                </a:solidFill>
              </a:rPr>
              <a:t>DEMO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</a:rPr>
              <a:t>Hello world</a:t>
            </a:r>
          </a:p>
          <a:p>
            <a:pPr marL="0" lvl="1" indent="0">
              <a:lnSpc>
                <a:spcPct val="12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80BA38A-BE41-42FB-9C03-0D7B1B4ADE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616" b="18310"/>
          <a:stretch/>
        </p:blipFill>
        <p:spPr>
          <a:xfrm>
            <a:off x="818865" y="2594527"/>
            <a:ext cx="5939477" cy="107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78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18D5444-0E26-48F1-A843-423FE9799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65" y="532092"/>
            <a:ext cx="5891282" cy="92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C4CB455A-EE1F-4245-ABDD-2CBA0766BE99}"/>
              </a:ext>
            </a:extLst>
          </p:cNvPr>
          <p:cNvSpPr>
            <a:spLocks noGrp="1"/>
          </p:cNvSpPr>
          <p:nvPr/>
        </p:nvSpPr>
        <p:spPr>
          <a:xfrm>
            <a:off x="818865" y="1756551"/>
            <a:ext cx="7060442" cy="536075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914378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17475" indent="-117475" algn="l" defTabSz="914378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46075" indent="-117475" algn="l" defTabSz="914378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74675" indent="-117475" algn="l" defTabSz="914378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•"/>
              <a:tabLst/>
              <a:defRPr sz="1050" kern="12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03275" indent="-117475" algn="l" defTabSz="914378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•"/>
              <a:tabLst/>
              <a:defRPr sz="900" kern="12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142972" indent="-228594" algn="l" defTabSz="914378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371566" indent="-228594" algn="l" defTabSz="914378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00160" indent="-228594" algn="l" defTabSz="914378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90000"/>
              <a:buFont typeface="Courier New" panose="02070309020205020404" pitchFamily="49" charset="0"/>
              <a:buChar char="o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600160" indent="-228594" algn="l" defTabSz="914378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90000"/>
              <a:buFont typeface="Courier New" panose="02070309020205020404" pitchFamily="49" charset="0"/>
              <a:buChar char="o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20000"/>
              </a:lnSpc>
              <a:buNone/>
            </a:pPr>
            <a:r>
              <a:rPr lang="en-US" sz="1600" b="1" dirty="0">
                <a:solidFill>
                  <a:schemeClr val="bg1"/>
                </a:solidFill>
              </a:rPr>
              <a:t>DEMO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</a:rPr>
              <a:t>Work queue</a:t>
            </a:r>
          </a:p>
          <a:p>
            <a:pPr marL="0" lvl="1" indent="0">
              <a:lnSpc>
                <a:spcPct val="12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B3AC5A1-36DD-480A-9EF6-5ACED317DE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8547"/>
          <a:stretch/>
        </p:blipFill>
        <p:spPr>
          <a:xfrm>
            <a:off x="2609919" y="1756551"/>
            <a:ext cx="3994081" cy="309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442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18D5444-0E26-48F1-A843-423FE9799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65" y="532092"/>
            <a:ext cx="5891282" cy="92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C4CB455A-EE1F-4245-ABDD-2CBA0766BE99}"/>
              </a:ext>
            </a:extLst>
          </p:cNvPr>
          <p:cNvSpPr>
            <a:spLocks noGrp="1"/>
          </p:cNvSpPr>
          <p:nvPr/>
        </p:nvSpPr>
        <p:spPr>
          <a:xfrm>
            <a:off x="818865" y="1756551"/>
            <a:ext cx="7060442" cy="536075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914378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17475" indent="-117475" algn="l" defTabSz="914378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46075" indent="-117475" algn="l" defTabSz="914378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74675" indent="-117475" algn="l" defTabSz="914378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•"/>
              <a:tabLst/>
              <a:defRPr sz="1050" kern="12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03275" indent="-117475" algn="l" defTabSz="914378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•"/>
              <a:tabLst/>
              <a:defRPr sz="900" kern="12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142972" indent="-228594" algn="l" defTabSz="914378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371566" indent="-228594" algn="l" defTabSz="914378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00160" indent="-228594" algn="l" defTabSz="914378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90000"/>
              <a:buFont typeface="Courier New" panose="02070309020205020404" pitchFamily="49" charset="0"/>
              <a:buChar char="o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600160" indent="-228594" algn="l" defTabSz="914378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90000"/>
              <a:buFont typeface="Courier New" panose="02070309020205020404" pitchFamily="49" charset="0"/>
              <a:buChar char="o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20000"/>
              </a:lnSpc>
              <a:buNone/>
            </a:pPr>
            <a:r>
              <a:rPr lang="en-US" sz="1600" b="1" dirty="0">
                <a:solidFill>
                  <a:schemeClr val="bg1"/>
                </a:solidFill>
              </a:rPr>
              <a:t>DEMO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</a:rPr>
              <a:t>Publisher – Consumer</a:t>
            </a:r>
          </a:p>
          <a:p>
            <a:pPr marL="0" lvl="1" indent="0">
              <a:lnSpc>
                <a:spcPct val="12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0374A61-1567-43CA-9884-7E15BD17D4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15348"/>
          <a:stretch/>
        </p:blipFill>
        <p:spPr>
          <a:xfrm>
            <a:off x="1192756" y="2488006"/>
            <a:ext cx="5517391" cy="168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111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18D5444-0E26-48F1-A843-423FE9799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65" y="532092"/>
            <a:ext cx="5891282" cy="92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C4CB455A-EE1F-4245-ABDD-2CBA0766BE99}"/>
              </a:ext>
            </a:extLst>
          </p:cNvPr>
          <p:cNvSpPr>
            <a:spLocks noGrp="1"/>
          </p:cNvSpPr>
          <p:nvPr/>
        </p:nvSpPr>
        <p:spPr>
          <a:xfrm>
            <a:off x="818865" y="1756551"/>
            <a:ext cx="7060442" cy="1790613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l" defTabSz="914378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17475" indent="-117475" algn="l" defTabSz="914378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46075" indent="-117475" algn="l" defTabSz="914378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74675" indent="-117475" algn="l" defTabSz="914378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•"/>
              <a:tabLst/>
              <a:defRPr sz="1050" kern="12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03275" indent="-117475" algn="l" defTabSz="914378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•"/>
              <a:tabLst/>
              <a:defRPr sz="900" kern="12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142972" indent="-228594" algn="l" defTabSz="914378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371566" indent="-228594" algn="l" defTabSz="914378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00160" indent="-228594" algn="l" defTabSz="914378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90000"/>
              <a:buFont typeface="Courier New" panose="02070309020205020404" pitchFamily="49" charset="0"/>
              <a:buChar char="o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600160" indent="-228594" algn="l" defTabSz="914378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90000"/>
              <a:buFont typeface="Courier New" panose="02070309020205020404" pitchFamily="49" charset="0"/>
              <a:buChar char="o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20000"/>
              </a:lnSpc>
              <a:buNone/>
            </a:pPr>
            <a:r>
              <a:rPr lang="en-US" sz="1200" b="1" dirty="0">
                <a:solidFill>
                  <a:schemeClr val="bg1"/>
                </a:solidFill>
              </a:rPr>
              <a:t>Links</a:t>
            </a:r>
          </a:p>
          <a:p>
            <a:pPr lvl="1">
              <a:lnSpc>
                <a:spcPct val="120000"/>
              </a:lnSpc>
            </a:pPr>
            <a:r>
              <a:rPr lang="en-US" sz="1100" dirty="0">
                <a:solidFill>
                  <a:schemeClr val="bg1"/>
                </a:solidFill>
              </a:rPr>
              <a:t>RabbitMQ para principiantes - </a:t>
            </a:r>
            <a:r>
              <a:rPr lang="en-US" sz="11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https://blog.bi-geek.com/rabbitmq-para-principiantes/</a:t>
            </a:r>
            <a:endParaRPr lang="en-US" sz="1100" dirty="0">
              <a:solidFill>
                <a:schemeClr val="bg1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sz="1100" dirty="0">
                <a:solidFill>
                  <a:schemeClr val="bg1"/>
                </a:solidFill>
              </a:rPr>
              <a:t>What can RabbitMQ do for you ? - </a:t>
            </a:r>
            <a:r>
              <a:rPr lang="en-US" sz="11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https://www.rabbitmq.com/features.html</a:t>
            </a:r>
            <a:endParaRPr lang="en-US" sz="1100" dirty="0">
              <a:solidFill>
                <a:schemeClr val="bg1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sz="1100" dirty="0">
                <a:solidFill>
                  <a:schemeClr val="bg1"/>
                </a:solidFill>
              </a:rPr>
              <a:t>When to use Rabbit and Kafka ? - </a:t>
            </a:r>
            <a:r>
              <a:rPr lang="en-US" sz="11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https://www.cloudamqp.com/blog/when-to-use-rabbitmq-or-apache-kafka.html</a:t>
            </a:r>
            <a:endParaRPr lang="en-US" sz="1100" dirty="0">
              <a:solidFill>
                <a:schemeClr val="bg1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sz="1100" dirty="0">
                <a:solidFill>
                  <a:schemeClr val="bg1"/>
                </a:solidFill>
              </a:rPr>
              <a:t>Rabbit MQ: Get started - </a:t>
            </a:r>
            <a:r>
              <a:rPr lang="en-US" sz="11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https://www.rabbitmq.com/#getstarted</a:t>
            </a:r>
            <a:endParaRPr lang="en-US" sz="1100" dirty="0">
              <a:solidFill>
                <a:schemeClr val="bg1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sz="1100" dirty="0">
                <a:solidFill>
                  <a:schemeClr val="bg1"/>
                </a:solidFill>
              </a:rPr>
              <a:t>RabbitMQ complete tutorials - </a:t>
            </a:r>
            <a:r>
              <a:rPr lang="en-US" sz="11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https://github.com/UltimateSandbox/rabbitmq-tutorials-complete.git</a:t>
            </a:r>
            <a:endParaRPr lang="en-US" sz="1100" dirty="0">
              <a:solidFill>
                <a:schemeClr val="bg1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sz="1100" dirty="0">
                <a:solidFill>
                  <a:schemeClr val="bg1"/>
                </a:solidFill>
              </a:rPr>
              <a:t>RabbitMQ client - </a:t>
            </a:r>
            <a:r>
              <a:rPr lang="en-US" sz="11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http://localhost:15672/#/</a:t>
            </a:r>
            <a:endParaRPr lang="en-US" sz="1100" dirty="0">
              <a:solidFill>
                <a:schemeClr val="bg1"/>
              </a:solidFill>
            </a:endParaRPr>
          </a:p>
          <a:p>
            <a:pPr marL="0" lvl="1" indent="0">
              <a:lnSpc>
                <a:spcPct val="120000"/>
              </a:lnSpc>
              <a:buNone/>
            </a:pPr>
            <a:endParaRPr lang="en-US" sz="1100" dirty="0">
              <a:solidFill>
                <a:schemeClr val="bg1"/>
              </a:solidFill>
            </a:endParaRPr>
          </a:p>
          <a:p>
            <a:pPr lvl="1">
              <a:lnSpc>
                <a:spcPct val="120000"/>
              </a:lnSpc>
            </a:pPr>
            <a:endParaRPr lang="en-US" sz="1100" dirty="0">
              <a:solidFill>
                <a:schemeClr val="bg1"/>
              </a:solidFill>
            </a:endParaRPr>
          </a:p>
          <a:p>
            <a:pPr marL="0" lvl="1" indent="0">
              <a:lnSpc>
                <a:spcPct val="120000"/>
              </a:lnSpc>
              <a:buNone/>
            </a:pPr>
            <a:endParaRPr 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548611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 Slide">
  <a:themeElements>
    <a:clrScheme name="Cognizant2020">
      <a:dk1>
        <a:srgbClr val="404040"/>
      </a:dk1>
      <a:lt1>
        <a:srgbClr val="FFFFFF"/>
      </a:lt1>
      <a:dk2>
        <a:srgbClr val="000000"/>
      </a:dk2>
      <a:lt2>
        <a:srgbClr val="FFFFFF"/>
      </a:lt2>
      <a:accent1>
        <a:srgbClr val="000063"/>
      </a:accent1>
      <a:accent2>
        <a:srgbClr val="0033A0"/>
      </a:accent2>
      <a:accent3>
        <a:srgbClr val="2C67FF"/>
      </a:accent3>
      <a:accent4>
        <a:srgbClr val="5BBBFF"/>
      </a:accent4>
      <a:accent5>
        <a:srgbClr val="404040"/>
      </a:accent5>
      <a:accent6>
        <a:srgbClr val="D9D9D9"/>
      </a:accent6>
      <a:hlink>
        <a:srgbClr val="0033B4"/>
      </a:hlink>
      <a:folHlink>
        <a:srgbClr val="7BA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spAutoFit/>
      </a:bodyPr>
      <a:lstStyle>
        <a:defPPr algn="l"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gnizantColorsNov2020" id="{094EA768-EF41-6943-8A05-91DE04F95C06}" vid="{C27E6A24-144B-0B4D-BC3E-3B3DC8557D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E9459669F0A54E8689C7B1D4B20D09" ma:contentTypeVersion="13" ma:contentTypeDescription="Create a new document." ma:contentTypeScope="" ma:versionID="c65d691adacd6e35335035bea0ce3413">
  <xsd:schema xmlns:xsd="http://www.w3.org/2001/XMLSchema" xmlns:xs="http://www.w3.org/2001/XMLSchema" xmlns:p="http://schemas.microsoft.com/office/2006/metadata/properties" xmlns:ns3="449f87f0-7f98-421d-9316-17f9a79b94d3" xmlns:ns4="b0da6a61-ba89-4a49-94a5-7ad5ec79f451" targetNamespace="http://schemas.microsoft.com/office/2006/metadata/properties" ma:root="true" ma:fieldsID="34db20dbafb293e4c394c97f5b38d8ce" ns3:_="" ns4:_="">
    <xsd:import namespace="449f87f0-7f98-421d-9316-17f9a79b94d3"/>
    <xsd:import namespace="b0da6a61-ba89-4a49-94a5-7ad5ec79f45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9f87f0-7f98-421d-9316-17f9a79b94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da6a61-ba89-4a49-94a5-7ad5ec79f45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A421221-6257-44B8-A0C2-D26A1BFC5168}">
  <ds:schemaRefs>
    <ds:schemaRef ds:uri="http://schemas.microsoft.com/office/infopath/2007/PartnerControls"/>
    <ds:schemaRef ds:uri="http://purl.org/dc/terms/"/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b0da6a61-ba89-4a49-94a5-7ad5ec79f451"/>
    <ds:schemaRef ds:uri="449f87f0-7f98-421d-9316-17f9a79b94d3"/>
  </ds:schemaRefs>
</ds:datastoreItem>
</file>

<file path=customXml/itemProps2.xml><?xml version="1.0" encoding="utf-8"?>
<ds:datastoreItem xmlns:ds="http://schemas.openxmlformats.org/officeDocument/2006/customXml" ds:itemID="{1CB683CF-7DFD-4974-9672-9F63D2D5A38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CF101C2-6A1A-4535-98D2-E6D26F2B5BB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9f87f0-7f98-421d-9316-17f9a79b94d3"/>
    <ds:schemaRef ds:uri="b0da6a61-ba89-4a49-94a5-7ad5ec79f4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53867</TotalTime>
  <Words>390</Words>
  <Application>Microsoft Office PowerPoint</Application>
  <PresentationFormat>On-screen Show (16:9)</PresentationFormat>
  <Paragraphs>44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Arial Regular</vt:lpstr>
      <vt:lpstr>Courier New</vt:lpstr>
      <vt:lpstr>Master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Cognizant Technology Solutions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OCM CoE - Capabilities</dc:title>
  <dc:subject/>
  <dc:creator>Mancuso, Sarah (Cognizant)</dc:creator>
  <cp:keywords/>
  <dc:description/>
  <cp:lastModifiedBy>Dumitrache, Catalin (Cognizant)</cp:lastModifiedBy>
  <cp:revision>2431</cp:revision>
  <cp:lastPrinted>2020-02-12T20:07:34Z</cp:lastPrinted>
  <dcterms:created xsi:type="dcterms:W3CDTF">2018-08-01T04:55:58Z</dcterms:created>
  <dcterms:modified xsi:type="dcterms:W3CDTF">2021-06-25T07:42:51Z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0x010100F5E9459669F0A54E8689C7B1D4B20D09</vt:lpwstr>
  </property>
</Properties>
</file>